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8" r:id="rId2"/>
    <p:sldId id="289" r:id="rId3"/>
    <p:sldId id="290" r:id="rId4"/>
    <p:sldId id="349" r:id="rId5"/>
    <p:sldId id="328" r:id="rId6"/>
    <p:sldId id="329" r:id="rId7"/>
    <p:sldId id="330" r:id="rId8"/>
    <p:sldId id="332" r:id="rId9"/>
    <p:sldId id="331" r:id="rId10"/>
    <p:sldId id="333" r:id="rId11"/>
    <p:sldId id="334" r:id="rId12"/>
    <p:sldId id="362" r:id="rId13"/>
    <p:sldId id="336" r:id="rId14"/>
    <p:sldId id="351" r:id="rId15"/>
    <p:sldId id="350" r:id="rId16"/>
    <p:sldId id="352" r:id="rId17"/>
    <p:sldId id="337" r:id="rId18"/>
    <p:sldId id="353" r:id="rId19"/>
    <p:sldId id="354" r:id="rId20"/>
    <p:sldId id="364" r:id="rId21"/>
    <p:sldId id="357" r:id="rId22"/>
    <p:sldId id="355" r:id="rId23"/>
    <p:sldId id="363" r:id="rId24"/>
    <p:sldId id="356" r:id="rId25"/>
    <p:sldId id="358" r:id="rId26"/>
    <p:sldId id="359" r:id="rId27"/>
    <p:sldId id="360" r:id="rId28"/>
    <p:sldId id="361" r:id="rId29"/>
    <p:sldId id="31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912F6C"/>
    <a:srgbClr val="B52219"/>
    <a:srgbClr val="9E3476"/>
    <a:srgbClr val="0000FF"/>
    <a:srgbClr val="4F1A3B"/>
    <a:srgbClr val="7727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75778" autoAdjust="0"/>
  </p:normalViewPr>
  <p:slideViewPr>
    <p:cSldViewPr snapToGrid="0">
      <p:cViewPr varScale="1">
        <p:scale>
          <a:sx n="81" d="100"/>
          <a:sy n="81" d="100"/>
        </p:scale>
        <p:origin x="440" y="68"/>
      </p:cViewPr>
      <p:guideLst>
        <p:guide orient="horz" pos="2160"/>
        <p:guide pos="3840"/>
      </p:guideLst>
    </p:cSldViewPr>
  </p:slideViewPr>
  <p:outlineViewPr>
    <p:cViewPr>
      <p:scale>
        <a:sx n="33" d="100"/>
        <a:sy n="33" d="100"/>
      </p:scale>
      <p:origin x="0" y="-204"/>
    </p:cViewPr>
  </p:outlineViewPr>
  <p:notesTextViewPr>
    <p:cViewPr>
      <p:scale>
        <a:sx n="3" d="2"/>
        <a:sy n="3" d="2"/>
      </p:scale>
      <p:origin x="0" y="0"/>
    </p:cViewPr>
  </p:notesTextViewPr>
  <p:sorterViewPr>
    <p:cViewPr>
      <p:scale>
        <a:sx n="200" d="100"/>
        <a:sy n="200" d="100"/>
      </p:scale>
      <p:origin x="0" y="-12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37207-1A83-49E3-A411-8BC9D498C840}" type="datetimeFigureOut">
              <a:rPr lang="zh-CN" altLang="en-US" smtClean="0"/>
              <a:t>2025/9/10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09D7-2FEF-4905-BBEC-3085DE2A16DA}" type="slidenum">
              <a:rPr lang="zh-CN" altLang="en-US" smtClean="0"/>
              <a:t>‹#›</a:t>
            </a:fld>
            <a:endParaRPr lang="zh-CN" altLang="en-US"/>
          </a:p>
        </p:txBody>
      </p:sp>
    </p:spTree>
    <p:extLst>
      <p:ext uri="{BB962C8B-B14F-4D97-AF65-F5344CB8AC3E}">
        <p14:creationId xmlns:p14="http://schemas.microsoft.com/office/powerpoint/2010/main" val="9930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OK, thanks for the introduction. Good morning, everyone. Today, I’m going to present our work: </a:t>
            </a:r>
            <a:r>
              <a:rPr lang="en-US" altLang="zh-CN" sz="1200" b="1" i="0" kern="1200" dirty="0" err="1">
                <a:solidFill>
                  <a:schemeClr val="tx1"/>
                </a:solidFill>
                <a:effectLst/>
                <a:latin typeface="+mn-lt"/>
                <a:ea typeface="+mn-ea"/>
                <a:cs typeface="+mn-cs"/>
              </a:rPr>
              <a:t>SkeletonHunter</a:t>
            </a:r>
            <a:r>
              <a:rPr lang="en-US" altLang="zh-CN" sz="1200" b="0" i="0" kern="1200" dirty="0">
                <a:solidFill>
                  <a:schemeClr val="tx1"/>
                </a:solidFill>
                <a:effectLst/>
                <a:latin typeface="+mn-lt"/>
                <a:ea typeface="+mn-ea"/>
                <a:cs typeface="+mn-cs"/>
              </a:rPr>
              <a:t>, a system designed to diagnose and localize network failures in containerized large model training. This is joint work with colleagues from Tsinghua University, Alibaba Cloud, and UIUC.</a:t>
            </a:r>
            <a:endParaRPr kumimoji="1" lang="zh-CN" altLang="en-US" sz="1800"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1</a:t>
            </a:fld>
            <a:endParaRPr lang="zh-CN" altLang="en-US"/>
          </a:p>
        </p:txBody>
      </p:sp>
    </p:spTree>
    <p:extLst>
      <p:ext uri="{BB962C8B-B14F-4D97-AF65-F5344CB8AC3E}">
        <p14:creationId xmlns:p14="http://schemas.microsoft.com/office/powerpoint/2010/main" val="15517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56C0A-9B05-D838-03AA-9E0D114D2F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86754E-6CD8-4C0E-5132-15236AE4D7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A6E4024-E59D-CAEB-8ADB-982759172306}"/>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The second challenge is the endpoint-induced complexity. Each container can bind to multiple RNIC endpoints—often eight—to support different parallelism strategies like tensor parallelisms and pipeline parallelisms. This also adds to the complexity of connectivity monitoring.</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BD3DFF03-7E5B-5796-F7A3-050BA28D50C7}"/>
              </a:ext>
            </a:extLst>
          </p:cNvPr>
          <p:cNvSpPr>
            <a:spLocks noGrp="1"/>
          </p:cNvSpPr>
          <p:nvPr>
            <p:ph type="sldNum" sz="quarter" idx="5"/>
          </p:nvPr>
        </p:nvSpPr>
        <p:spPr/>
        <p:txBody>
          <a:bodyPr/>
          <a:lstStyle/>
          <a:p>
            <a:fld id="{FBA909D7-2FEF-4905-BBEC-3085DE2A16DA}" type="slidenum">
              <a:rPr lang="zh-CN" altLang="en-US" smtClean="0"/>
              <a:t>10</a:t>
            </a:fld>
            <a:endParaRPr lang="zh-CN" altLang="en-US"/>
          </a:p>
        </p:txBody>
      </p:sp>
    </p:spTree>
    <p:extLst>
      <p:ext uri="{BB962C8B-B14F-4D97-AF65-F5344CB8AC3E}">
        <p14:creationId xmlns:p14="http://schemas.microsoft.com/office/powerpoint/2010/main" val="421393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0AF0-5521-837D-CD3A-C42154030F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EACE3B-4984-BCC8-EDF2-4EF6364B72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309101-3023-1E01-E44E-46E0C7AC0AB5}"/>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And thirdly, to support multi-tenancy, we use overlay networks like VXLAN on top of the physical underlay. This introduces virtual switches, flow tables, and SR-IOV virtual functions. On average, each host has forty flow table entries, and some can have over nine thousand. This complexity makes it hard to isolate whether a failure is in the overlay or underlay. So the </a:t>
            </a:r>
            <a:r>
              <a:rPr lang="en-US" altLang="zh-CN" sz="1200" b="1" i="0" kern="1200" dirty="0">
                <a:solidFill>
                  <a:schemeClr val="tx1"/>
                </a:solidFill>
                <a:effectLst/>
                <a:latin typeface="+mn-lt"/>
                <a:ea typeface="+mn-ea"/>
                <a:cs typeface="+mn-cs"/>
              </a:rPr>
              <a:t>Challenge 3</a:t>
            </a:r>
            <a:r>
              <a:rPr lang="en-US" altLang="zh-CN" sz="1200" b="0" i="0" kern="1200" dirty="0">
                <a:solidFill>
                  <a:schemeClr val="tx1"/>
                </a:solidFill>
                <a:effectLst/>
                <a:latin typeface="+mn-lt"/>
                <a:ea typeface="+mn-ea"/>
                <a:cs typeface="+mn-cs"/>
              </a:rPr>
              <a:t> is disentangling this interplay between the overlay and the underlay networks for failure localization.</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F7519E70-1A95-FBC9-3F69-9C574B7282D5}"/>
              </a:ext>
            </a:extLst>
          </p:cNvPr>
          <p:cNvSpPr>
            <a:spLocks noGrp="1"/>
          </p:cNvSpPr>
          <p:nvPr>
            <p:ph type="sldNum" sz="quarter" idx="5"/>
          </p:nvPr>
        </p:nvSpPr>
        <p:spPr/>
        <p:txBody>
          <a:bodyPr/>
          <a:lstStyle/>
          <a:p>
            <a:fld id="{FBA909D7-2FEF-4905-BBEC-3085DE2A16DA}" type="slidenum">
              <a:rPr lang="zh-CN" altLang="en-US" smtClean="0"/>
              <a:t>11</a:t>
            </a:fld>
            <a:endParaRPr lang="zh-CN" altLang="en-US"/>
          </a:p>
        </p:txBody>
      </p:sp>
    </p:spTree>
    <p:extLst>
      <p:ext uri="{BB962C8B-B14F-4D97-AF65-F5344CB8AC3E}">
        <p14:creationId xmlns:p14="http://schemas.microsoft.com/office/powerpoint/2010/main" val="421726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0EAB6-18F1-B874-5CBF-41326D55B76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E7461D8-8EF0-2B96-96E2-69868AE5857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5345E9B-9F8F-18A1-3205-8155F4BE762D}"/>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And what is even worse is that, these challenges form a multiplicative effect of the complexity in connectivity monitoring among training containers.</a:t>
            </a:r>
          </a:p>
          <a:p>
            <a:pPr algn="l"/>
            <a:r>
              <a:rPr lang="en-US" altLang="zh-CN" sz="1200" b="0" i="0" kern="1200" dirty="0">
                <a:solidFill>
                  <a:schemeClr val="tx1"/>
                </a:solidFill>
                <a:effectLst/>
                <a:latin typeface="+mn-lt"/>
                <a:ea typeface="+mn-ea"/>
                <a:cs typeface="+mn-cs"/>
              </a:rPr>
              <a:t>Suppose we have X containers, each container has bound to Y RNICs, and each RNIC corresponds to Z virtual network components like flow tables.</a:t>
            </a:r>
          </a:p>
          <a:p>
            <a:pPr algn="l"/>
            <a:r>
              <a:rPr lang="en-US" altLang="zh-CN" sz="1200" b="0" i="0" kern="1200" dirty="0">
                <a:solidFill>
                  <a:schemeClr val="tx1"/>
                </a:solidFill>
                <a:effectLst/>
                <a:latin typeface="+mn-lt"/>
                <a:ea typeface="+mn-ea"/>
                <a:cs typeface="+mn-cs"/>
              </a:rPr>
              <a:t>Then, the total number of network components to be examined in each training round is X times Y times Z.</a:t>
            </a:r>
          </a:p>
          <a:p>
            <a:pPr algn="l"/>
            <a:r>
              <a:rPr lang="en-US" altLang="zh-CN" sz="1200" b="0" i="0" kern="1200" dirty="0">
                <a:solidFill>
                  <a:schemeClr val="tx1"/>
                </a:solidFill>
                <a:effectLst/>
                <a:latin typeface="+mn-lt"/>
                <a:ea typeface="+mn-ea"/>
                <a:cs typeface="+mn-cs"/>
              </a:rPr>
              <a:t>For a training job with one thousand containers, each with 8 RNICs, and each RNIC corresponds to sixteen virtual components, we must monitor over one hundred and twenty-eight thousand network components per training round in about 20 seconds . This is not feasible for traditional monitoring tools.</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71D68BF5-40E2-E12E-B341-33571FED333C}"/>
              </a:ext>
            </a:extLst>
          </p:cNvPr>
          <p:cNvSpPr>
            <a:spLocks noGrp="1"/>
          </p:cNvSpPr>
          <p:nvPr>
            <p:ph type="sldNum" sz="quarter" idx="5"/>
          </p:nvPr>
        </p:nvSpPr>
        <p:spPr/>
        <p:txBody>
          <a:bodyPr/>
          <a:lstStyle/>
          <a:p>
            <a:fld id="{FBA909D7-2FEF-4905-BBEC-3085DE2A16DA}" type="slidenum">
              <a:rPr lang="zh-CN" altLang="en-US" smtClean="0"/>
              <a:t>12</a:t>
            </a:fld>
            <a:endParaRPr lang="zh-CN" altLang="en-US"/>
          </a:p>
        </p:txBody>
      </p:sp>
    </p:spTree>
    <p:extLst>
      <p:ext uri="{BB962C8B-B14F-4D97-AF65-F5344CB8AC3E}">
        <p14:creationId xmlns:p14="http://schemas.microsoft.com/office/powerpoint/2010/main" val="417844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92872-A3F5-866F-52A2-4BA192C7BB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FA0EC8-DF1E-E9EE-7BBE-69CBD1201E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E455B56-01E7-47A0-0D9A-1909AA829536}"/>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To address the above challenges, we performed an in-depth study into the training traffic, and finds two opportunities to effectively reduce the complexity of the connectivity monitoring.</a:t>
            </a:r>
          </a:p>
          <a:p>
            <a:pPr algn="l"/>
            <a:endParaRPr lang="en-US" altLang="zh-CN" sz="1200" b="0" i="0" kern="1200" dirty="0">
              <a:solidFill>
                <a:schemeClr val="tx1"/>
              </a:solidFill>
              <a:effectLst/>
              <a:latin typeface="+mn-lt"/>
              <a:ea typeface="+mn-ea"/>
              <a:cs typeface="+mn-cs"/>
            </a:endParaRPr>
          </a:p>
          <a:p>
            <a:pPr algn="l"/>
            <a:r>
              <a:rPr lang="en-US" altLang="zh-CN" sz="1200" b="0" i="0" kern="1200" dirty="0">
                <a:solidFill>
                  <a:schemeClr val="tx1"/>
                </a:solidFill>
                <a:effectLst/>
                <a:latin typeface="+mn-lt"/>
                <a:ea typeface="+mn-ea"/>
                <a:cs typeface="+mn-cs"/>
              </a:rPr>
              <a:t>First, training traffic has a sparse spatial distributions since training data are only exchanged across GPUs with data dependencies.</a:t>
            </a:r>
          </a:p>
          <a:p>
            <a:pPr algn="l"/>
            <a:r>
              <a:rPr lang="en-US" altLang="zh-CN" sz="1200" b="0" i="0" kern="1200" dirty="0">
                <a:solidFill>
                  <a:schemeClr val="tx1"/>
                </a:solidFill>
                <a:effectLst/>
                <a:latin typeface="+mn-lt"/>
                <a:ea typeface="+mn-ea"/>
                <a:cs typeface="+mn-cs"/>
              </a:rPr>
              <a:t>This is derived from the various parallelism strategies used in large model training.</a:t>
            </a:r>
          </a:p>
          <a:p>
            <a:pPr algn="l"/>
            <a:r>
              <a:rPr lang="en-US" altLang="zh-CN" sz="1200" b="0" i="0" kern="1200" dirty="0">
                <a:solidFill>
                  <a:schemeClr val="tx1"/>
                </a:solidFill>
                <a:effectLst/>
                <a:latin typeface="+mn-lt"/>
                <a:ea typeface="+mn-ea"/>
                <a:cs typeface="+mn-cs"/>
              </a:rPr>
              <a:t>For example, a large model can be split into multiple GPUs to avoid the model size exceeds the capacity of a single GPU.</a:t>
            </a:r>
          </a:p>
          <a:p>
            <a:pPr algn="l"/>
            <a:r>
              <a:rPr lang="en-US" altLang="zh-CN" sz="1200" b="0" i="0" kern="1200" dirty="0">
                <a:solidFill>
                  <a:schemeClr val="tx1"/>
                </a:solidFill>
                <a:effectLst/>
                <a:latin typeface="+mn-lt"/>
                <a:ea typeface="+mn-ea"/>
                <a:cs typeface="+mn-cs"/>
              </a:rPr>
              <a:t>This is called tensor parallelism (or TP for short).</a:t>
            </a:r>
          </a:p>
          <a:p>
            <a:pPr algn="l"/>
            <a:r>
              <a:rPr lang="en-US" altLang="zh-CN" sz="1200" b="0" i="0" kern="1200" dirty="0">
                <a:solidFill>
                  <a:schemeClr val="tx1"/>
                </a:solidFill>
                <a:effectLst/>
                <a:latin typeface="+mn-lt"/>
                <a:ea typeface="+mn-ea"/>
                <a:cs typeface="+mn-cs"/>
              </a:rPr>
              <a:t>Then, different layers of a model can be split into multiple hosts to enable pipelined training, which is call pipeline parallelism (or PP) for short.</a:t>
            </a:r>
          </a:p>
          <a:p>
            <a:pPr algn="l"/>
            <a:r>
              <a:rPr lang="en-US" altLang="zh-CN" sz="1200" b="0" i="0" kern="1200" dirty="0">
                <a:solidFill>
                  <a:schemeClr val="tx1"/>
                </a:solidFill>
                <a:effectLst/>
                <a:latin typeface="+mn-lt"/>
                <a:ea typeface="+mn-ea"/>
                <a:cs typeface="+mn-cs"/>
              </a:rPr>
              <a:t>Similarly, we can divide the input data into multiple batches to enable concurrent training. This is called data parallelism (or DP for short).</a:t>
            </a:r>
          </a:p>
          <a:p>
            <a:pPr algn="l"/>
            <a:r>
              <a:rPr lang="en-US" altLang="zh-CN" sz="1200" b="0" i="0" kern="1200" dirty="0">
                <a:solidFill>
                  <a:schemeClr val="tx1"/>
                </a:solidFill>
                <a:effectLst/>
                <a:latin typeface="+mn-lt"/>
                <a:ea typeface="+mn-ea"/>
                <a:cs typeface="+mn-cs"/>
              </a:rPr>
              <a:t>After training iteration, different DP groups will exchange the parameter values to synchronize the gradients.</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A93EBC8D-E219-48FA-D698-3550CC6C36E3}"/>
              </a:ext>
            </a:extLst>
          </p:cNvPr>
          <p:cNvSpPr>
            <a:spLocks noGrp="1"/>
          </p:cNvSpPr>
          <p:nvPr>
            <p:ph type="sldNum" sz="quarter" idx="5"/>
          </p:nvPr>
        </p:nvSpPr>
        <p:spPr/>
        <p:txBody>
          <a:bodyPr/>
          <a:lstStyle/>
          <a:p>
            <a:fld id="{FBA909D7-2FEF-4905-BBEC-3085DE2A16DA}" type="slidenum">
              <a:rPr lang="zh-CN" altLang="en-US" smtClean="0"/>
              <a:t>13</a:t>
            </a:fld>
            <a:endParaRPr lang="zh-CN" altLang="en-US"/>
          </a:p>
        </p:txBody>
      </p:sp>
    </p:spTree>
    <p:extLst>
      <p:ext uri="{BB962C8B-B14F-4D97-AF65-F5344CB8AC3E}">
        <p14:creationId xmlns:p14="http://schemas.microsoft.com/office/powerpoint/2010/main" val="44846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E06A6-21DE-2D98-90E1-9899A93DFF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947B198-F0D4-DDC4-5A3E-6F8537E98C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EC8F704-C6CF-7EEC-2ECA-39CEC04D248A}"/>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Furthermore, today’s rail-optimized datacenter topologies for AI workloads like HPN in Alibaba also result in a sparse traffic distributions.</a:t>
            </a:r>
          </a:p>
          <a:p>
            <a:pPr algn="l"/>
            <a:r>
              <a:rPr lang="en-US" altLang="zh-CN" b="0" i="0" dirty="0">
                <a:solidFill>
                  <a:srgbClr val="333333"/>
                </a:solidFill>
                <a:effectLst/>
                <a:latin typeface="Open Sans" panose="020B0606030504020204" pitchFamily="34" charset="0"/>
              </a:rPr>
              <a:t>Any intra-host cross-rail communications will be transformed to intra-host communications in the same rail.</a:t>
            </a:r>
          </a:p>
          <a:p>
            <a:pPr algn="l"/>
            <a:r>
              <a:rPr lang="en-US" altLang="zh-CN" b="0" i="0" dirty="0">
                <a:solidFill>
                  <a:srgbClr val="333333"/>
                </a:solidFill>
                <a:effectLst/>
                <a:latin typeface="Open Sans" panose="020B0606030504020204" pitchFamily="34" charset="0"/>
              </a:rPr>
              <a:t>So actually, the network connectivity only happens at the same rank of RNICs across different hosts.</a:t>
            </a:r>
          </a:p>
        </p:txBody>
      </p:sp>
      <p:sp>
        <p:nvSpPr>
          <p:cNvPr id="4" name="灯片编号占位符 3">
            <a:extLst>
              <a:ext uri="{FF2B5EF4-FFF2-40B4-BE49-F238E27FC236}">
                <a16:creationId xmlns:a16="http://schemas.microsoft.com/office/drawing/2014/main" id="{50B48CD7-6C05-C1E4-9328-F8477B7F8A7A}"/>
              </a:ext>
            </a:extLst>
          </p:cNvPr>
          <p:cNvSpPr>
            <a:spLocks noGrp="1"/>
          </p:cNvSpPr>
          <p:nvPr>
            <p:ph type="sldNum" sz="quarter" idx="5"/>
          </p:nvPr>
        </p:nvSpPr>
        <p:spPr/>
        <p:txBody>
          <a:bodyPr/>
          <a:lstStyle/>
          <a:p>
            <a:fld id="{FBA909D7-2FEF-4905-BBEC-3085DE2A16DA}" type="slidenum">
              <a:rPr lang="zh-CN" altLang="en-US" smtClean="0"/>
              <a:t>14</a:t>
            </a:fld>
            <a:endParaRPr lang="zh-CN" altLang="en-US"/>
          </a:p>
        </p:txBody>
      </p:sp>
    </p:spTree>
    <p:extLst>
      <p:ext uri="{BB962C8B-B14F-4D97-AF65-F5344CB8AC3E}">
        <p14:creationId xmlns:p14="http://schemas.microsoft.com/office/powerpoint/2010/main" val="3839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51F0-6E15-3AE3-FF10-BDADFDC1C2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0618E7-D3D6-A7B7-627F-512FD67B4D0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27308F-0389-E98D-EE54-62E0E364FDB4}"/>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The above parallelism strategies and data center topologies form a unique traffic distribution.</a:t>
            </a:r>
          </a:p>
          <a:p>
            <a:pPr algn="l"/>
            <a:r>
              <a:rPr lang="en-US" altLang="zh-CN" b="0" i="0" dirty="0">
                <a:solidFill>
                  <a:srgbClr val="333333"/>
                </a:solidFill>
                <a:effectLst/>
                <a:latin typeface="Open Sans" panose="020B0606030504020204" pitchFamily="34" charset="0"/>
              </a:rPr>
              <a:t>Here we show the traffic matrix of the RNICs for different models.</a:t>
            </a:r>
          </a:p>
          <a:p>
            <a:pPr algn="l"/>
            <a:r>
              <a:rPr lang="en-US" altLang="zh-CN" b="0" i="0" dirty="0">
                <a:solidFill>
                  <a:srgbClr val="333333"/>
                </a:solidFill>
                <a:effectLst/>
                <a:latin typeface="Open Sans" panose="020B0606030504020204" pitchFamily="34" charset="0"/>
              </a:rPr>
              <a:t>We can see that most GPUs and the corresponding RNICs do not require connections, and each DP level presents repeated connection patterns.</a:t>
            </a:r>
          </a:p>
        </p:txBody>
      </p:sp>
      <p:sp>
        <p:nvSpPr>
          <p:cNvPr id="4" name="灯片编号占位符 3">
            <a:extLst>
              <a:ext uri="{FF2B5EF4-FFF2-40B4-BE49-F238E27FC236}">
                <a16:creationId xmlns:a16="http://schemas.microsoft.com/office/drawing/2014/main" id="{4DDFD8A1-5533-76E4-E003-D52FBBA9C23E}"/>
              </a:ext>
            </a:extLst>
          </p:cNvPr>
          <p:cNvSpPr>
            <a:spLocks noGrp="1"/>
          </p:cNvSpPr>
          <p:nvPr>
            <p:ph type="sldNum" sz="quarter" idx="5"/>
          </p:nvPr>
        </p:nvSpPr>
        <p:spPr/>
        <p:txBody>
          <a:bodyPr/>
          <a:lstStyle/>
          <a:p>
            <a:fld id="{FBA909D7-2FEF-4905-BBEC-3085DE2A16DA}" type="slidenum">
              <a:rPr lang="zh-CN" altLang="en-US" smtClean="0"/>
              <a:t>15</a:t>
            </a:fld>
            <a:endParaRPr lang="zh-CN" altLang="en-US"/>
          </a:p>
        </p:txBody>
      </p:sp>
    </p:spTree>
    <p:extLst>
      <p:ext uri="{BB962C8B-B14F-4D97-AF65-F5344CB8AC3E}">
        <p14:creationId xmlns:p14="http://schemas.microsoft.com/office/powerpoint/2010/main" val="229723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B363-362C-805E-01D2-E3FD11111B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DFA665-1069-A5A1-2765-B7DA760FEFB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A8FA3C8-19C0-38D9-773E-8C50E9C3DC0A}"/>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Apart from the temporal feature, training traffic is also periodic in the time domain.</a:t>
            </a:r>
          </a:p>
          <a:p>
            <a:pPr algn="l"/>
            <a:r>
              <a:rPr lang="en-US" altLang="zh-CN" sz="1200" b="0" i="0" kern="1200" dirty="0">
                <a:solidFill>
                  <a:schemeClr val="tx1"/>
                </a:solidFill>
                <a:effectLst/>
                <a:latin typeface="+mn-lt"/>
                <a:ea typeface="+mn-ea"/>
                <a:cs typeface="+mn-cs"/>
              </a:rPr>
              <a:t>We notice that each training iteration ends with a burst of gradient synchronization, followed by idle periods as shown in the figure.</a:t>
            </a:r>
          </a:p>
          <a:p>
            <a:pPr algn="l"/>
            <a:r>
              <a:rPr lang="en-US" altLang="zh-CN" sz="1200" b="0" i="0" kern="1200" dirty="0">
                <a:solidFill>
                  <a:schemeClr val="tx1"/>
                </a:solidFill>
                <a:effectLst/>
                <a:latin typeface="+mn-lt"/>
                <a:ea typeface="+mn-ea"/>
                <a:cs typeface="+mn-cs"/>
              </a:rPr>
              <a:t>These spatial and temporal characteristics of the training traffic all guide us to distinguish the “role” of the RNICs of each containers, so that we can optimize the connectivity probing process.</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1B53C694-8CAE-89D8-893E-7E0044FD2665}"/>
              </a:ext>
            </a:extLst>
          </p:cNvPr>
          <p:cNvSpPr>
            <a:spLocks noGrp="1"/>
          </p:cNvSpPr>
          <p:nvPr>
            <p:ph type="sldNum" sz="quarter" idx="5"/>
          </p:nvPr>
        </p:nvSpPr>
        <p:spPr/>
        <p:txBody>
          <a:bodyPr/>
          <a:lstStyle/>
          <a:p>
            <a:fld id="{FBA909D7-2FEF-4905-BBEC-3085DE2A16DA}" type="slidenum">
              <a:rPr lang="zh-CN" altLang="en-US" smtClean="0"/>
              <a:t>16</a:t>
            </a:fld>
            <a:endParaRPr lang="zh-CN" altLang="en-US"/>
          </a:p>
        </p:txBody>
      </p:sp>
    </p:spTree>
    <p:extLst>
      <p:ext uri="{BB962C8B-B14F-4D97-AF65-F5344CB8AC3E}">
        <p14:creationId xmlns:p14="http://schemas.microsoft.com/office/powerpoint/2010/main" val="261106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FED02-89E1-8D2D-065A-F0E05F8384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D65A5E-9FF2-96CA-4D66-231DB7460D1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A80289D-2F3B-EDE4-BE7B-08E54B08A5EF}"/>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So we present </a:t>
            </a:r>
            <a:r>
              <a:rPr lang="en-US" altLang="zh-CN" b="0" i="0" dirty="0" err="1">
                <a:solidFill>
                  <a:srgbClr val="333333"/>
                </a:solidFill>
                <a:effectLst/>
                <a:latin typeface="Open Sans" panose="020B0606030504020204" pitchFamily="34" charset="0"/>
              </a:rPr>
              <a:t>SkeletonHunter</a:t>
            </a:r>
            <a:r>
              <a:rPr lang="en-US" altLang="zh-CN" b="0" i="0" dirty="0">
                <a:solidFill>
                  <a:srgbClr val="333333"/>
                </a:solidFill>
                <a:effectLst/>
                <a:latin typeface="Open Sans" panose="020B0606030504020204" pitchFamily="34" charset="0"/>
              </a:rPr>
              <a:t>, a system that enables efficient and accurate detection of network issues for our in-production containerized model training services.</a:t>
            </a:r>
          </a:p>
          <a:p>
            <a:pPr algn="l"/>
            <a:r>
              <a:rPr lang="en-US" altLang="zh-CN" b="0" i="0" dirty="0">
                <a:solidFill>
                  <a:srgbClr val="333333"/>
                </a:solidFill>
                <a:effectLst/>
                <a:latin typeface="Open Sans" panose="020B0606030504020204" pitchFamily="34" charset="0"/>
              </a:rPr>
              <a:t>Our key idea is to infer the traffic skeletons, which are composed of a crucial set of network paths consistently traversed in large model training, to reduce the monitoring complexity.</a:t>
            </a:r>
          </a:p>
          <a:p>
            <a:pPr algn="l"/>
            <a:r>
              <a:rPr lang="en-US" altLang="zh-CN" b="0" i="0" dirty="0" err="1">
                <a:solidFill>
                  <a:srgbClr val="333333"/>
                </a:solidFill>
                <a:effectLst/>
                <a:latin typeface="Open Sans" panose="020B0606030504020204" pitchFamily="34" charset="0"/>
              </a:rPr>
              <a:t>SkeletonHunter</a:t>
            </a:r>
            <a:r>
              <a:rPr lang="en-US" altLang="zh-CN" b="0" i="0" dirty="0">
                <a:solidFill>
                  <a:srgbClr val="333333"/>
                </a:solidFill>
                <a:effectLst/>
                <a:latin typeface="Open Sans" panose="020B0606030504020204" pitchFamily="34" charset="0"/>
              </a:rPr>
              <a:t> is inspired by </a:t>
            </a:r>
            <a:r>
              <a:rPr lang="en-US" altLang="zh-CN" b="0" i="0" dirty="0" err="1">
                <a:solidFill>
                  <a:srgbClr val="333333"/>
                </a:solidFill>
                <a:effectLst/>
                <a:latin typeface="Open Sans" panose="020B0606030504020204" pitchFamily="34" charset="0"/>
              </a:rPr>
              <a:t>Pingmesh</a:t>
            </a:r>
            <a:r>
              <a:rPr lang="en-US" altLang="zh-CN" b="0" i="0" dirty="0">
                <a:solidFill>
                  <a:srgbClr val="333333"/>
                </a:solidFill>
                <a:effectLst/>
                <a:latin typeface="Open Sans" panose="020B0606030504020204" pitchFamily="34" charset="0"/>
              </a:rPr>
              <a:t> but tailored for training workloads. It consists of three components: a controller that generates ping lists, agents deployed on each host that perform probing, and an analyzer that detects anomalies and updates the traffic skeletons.</a:t>
            </a:r>
          </a:p>
        </p:txBody>
      </p:sp>
      <p:sp>
        <p:nvSpPr>
          <p:cNvPr id="4" name="灯片编号占位符 3">
            <a:extLst>
              <a:ext uri="{FF2B5EF4-FFF2-40B4-BE49-F238E27FC236}">
                <a16:creationId xmlns:a16="http://schemas.microsoft.com/office/drawing/2014/main" id="{0BED4469-7E8D-C6D6-60B5-014F6F0310D3}"/>
              </a:ext>
            </a:extLst>
          </p:cNvPr>
          <p:cNvSpPr>
            <a:spLocks noGrp="1"/>
          </p:cNvSpPr>
          <p:nvPr>
            <p:ph type="sldNum" sz="quarter" idx="5"/>
          </p:nvPr>
        </p:nvSpPr>
        <p:spPr/>
        <p:txBody>
          <a:bodyPr/>
          <a:lstStyle/>
          <a:p>
            <a:fld id="{FBA909D7-2FEF-4905-BBEC-3085DE2A16DA}" type="slidenum">
              <a:rPr lang="zh-CN" altLang="en-US" smtClean="0"/>
              <a:t>17</a:t>
            </a:fld>
            <a:endParaRPr lang="zh-CN" altLang="en-US"/>
          </a:p>
        </p:txBody>
      </p:sp>
    </p:spTree>
    <p:extLst>
      <p:ext uri="{BB962C8B-B14F-4D97-AF65-F5344CB8AC3E}">
        <p14:creationId xmlns:p14="http://schemas.microsoft.com/office/powerpoint/2010/main" val="38062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89E6-00EC-A503-1390-5845D3EC89D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929DAA-EB36-1A01-BA0E-60E09E11F6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F4BECB-3D32-8197-8806-42060F7F44F1}"/>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To infer the traffic skeletons, the generation of the ping list for each container is in a phased manner.</a:t>
            </a:r>
          </a:p>
          <a:p>
            <a:pPr algn="l"/>
            <a:r>
              <a:rPr lang="en-US" altLang="zh-CN" sz="1200" b="0" i="0" kern="1200" dirty="0">
                <a:solidFill>
                  <a:schemeClr val="tx1"/>
                </a:solidFill>
                <a:effectLst/>
                <a:latin typeface="+mn-lt"/>
                <a:ea typeface="+mn-ea"/>
                <a:cs typeface="+mn-cs"/>
              </a:rPr>
              <a:t>During the preloading phase, we remove ping targets in an all-to-all ping list that are not in the same network rail, which reduces the scale of ping list to one eighth of the all-to-all ping list.</a:t>
            </a:r>
          </a:p>
          <a:p>
            <a:pPr algn="l"/>
            <a:r>
              <a:rPr lang="en-US" altLang="zh-CN" sz="1200" b="0" i="0" kern="1200" dirty="0">
                <a:solidFill>
                  <a:schemeClr val="tx1"/>
                </a:solidFill>
                <a:effectLst/>
                <a:latin typeface="+mn-lt"/>
                <a:ea typeface="+mn-ea"/>
                <a:cs typeface="+mn-cs"/>
              </a:rPr>
              <a:t>The next phase is the initialization phase, which aims to mitigate the probable false </a:t>
            </a:r>
            <a:r>
              <a:rPr lang="en-US" altLang="zh-CN" sz="1200" b="0" i="0" kern="1200" dirty="0" err="1">
                <a:solidFill>
                  <a:schemeClr val="tx1"/>
                </a:solidFill>
                <a:effectLst/>
                <a:latin typeface="+mn-lt"/>
                <a:ea typeface="+mn-ea"/>
                <a:cs typeface="+mn-cs"/>
              </a:rPr>
              <a:t>probings</a:t>
            </a:r>
            <a:r>
              <a:rPr lang="en-US" altLang="zh-CN" sz="1200" b="0" i="0" kern="1200" dirty="0">
                <a:solidFill>
                  <a:schemeClr val="tx1"/>
                </a:solidFill>
                <a:effectLst/>
                <a:latin typeface="+mn-lt"/>
                <a:ea typeface="+mn-ea"/>
                <a:cs typeface="+mn-cs"/>
              </a:rPr>
              <a:t> due to different startup time of containers.</a:t>
            </a:r>
          </a:p>
          <a:p>
            <a:pPr algn="l"/>
            <a:r>
              <a:rPr lang="en-US" altLang="zh-CN" sz="1200" b="0" i="0" kern="1200" dirty="0">
                <a:solidFill>
                  <a:schemeClr val="tx1"/>
                </a:solidFill>
                <a:effectLst/>
                <a:latin typeface="+mn-lt"/>
                <a:ea typeface="+mn-ea"/>
                <a:cs typeface="+mn-cs"/>
              </a:rPr>
              <a:t>To this end, after receiving the ping list from the controller, the agent on each container does not ping the others until some other containers register themselves after their creation.</a:t>
            </a:r>
          </a:p>
          <a:p>
            <a:pPr algn="l"/>
            <a:r>
              <a:rPr lang="en-US" altLang="zh-CN" sz="1200" b="0" i="0" kern="1200" dirty="0">
                <a:solidFill>
                  <a:schemeClr val="tx1"/>
                </a:solidFill>
                <a:effectLst/>
                <a:latin typeface="+mn-lt"/>
                <a:ea typeface="+mn-ea"/>
                <a:cs typeface="+mn-cs"/>
              </a:rPr>
              <a:t>In this way, we minimize the false alarms on the connectivity issues among the containers that have not been created in the same training task.</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3EC9B191-3237-22BB-0AB4-3C500994A31D}"/>
              </a:ext>
            </a:extLst>
          </p:cNvPr>
          <p:cNvSpPr>
            <a:spLocks noGrp="1"/>
          </p:cNvSpPr>
          <p:nvPr>
            <p:ph type="sldNum" sz="quarter" idx="5"/>
          </p:nvPr>
        </p:nvSpPr>
        <p:spPr/>
        <p:txBody>
          <a:bodyPr/>
          <a:lstStyle/>
          <a:p>
            <a:fld id="{FBA909D7-2FEF-4905-BBEC-3085DE2A16DA}" type="slidenum">
              <a:rPr lang="zh-CN" altLang="en-US" smtClean="0"/>
              <a:t>18</a:t>
            </a:fld>
            <a:endParaRPr lang="zh-CN" altLang="en-US"/>
          </a:p>
        </p:txBody>
      </p:sp>
    </p:spTree>
    <p:extLst>
      <p:ext uri="{BB962C8B-B14F-4D97-AF65-F5344CB8AC3E}">
        <p14:creationId xmlns:p14="http://schemas.microsoft.com/office/powerpoint/2010/main" val="179648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5B85-8017-53AB-4282-6126101A94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2F44A9-EB92-E53D-9EB6-4D2F2B1440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6E7998-BEC8-0F4F-862B-42EF2A12288E}"/>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At runtime, we further minimize the ping targets with the inferred traffic skeletons.</a:t>
            </a:r>
          </a:p>
          <a:p>
            <a:pPr algn="l"/>
            <a:r>
              <a:rPr lang="en-US" altLang="zh-CN" sz="1200" b="0" i="0" kern="1200" dirty="0">
                <a:solidFill>
                  <a:schemeClr val="tx1"/>
                </a:solidFill>
                <a:effectLst/>
                <a:latin typeface="+mn-lt"/>
                <a:ea typeface="+mn-ea"/>
                <a:cs typeface="+mn-cs"/>
              </a:rPr>
              <a:t>Our key observation is that RNICs in the same rank position across different DPs have the same burst patterns in traffic.</a:t>
            </a:r>
          </a:p>
          <a:p>
            <a:pPr algn="l"/>
            <a:r>
              <a:rPr lang="en-US" altLang="zh-CN" sz="1200" b="0" i="0" kern="1200" dirty="0">
                <a:solidFill>
                  <a:schemeClr val="tx1"/>
                </a:solidFill>
                <a:effectLst/>
                <a:latin typeface="+mn-lt"/>
                <a:ea typeface="+mn-ea"/>
                <a:cs typeface="+mn-cs"/>
              </a:rPr>
              <a:t>For example, the traffic bursts of RNICs A and B are similar, and RNICs C and D are also similar, since they are in the same rank position of different DPs.</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A10EF234-3E59-5ABE-2141-8FF691A15825}"/>
              </a:ext>
            </a:extLst>
          </p:cNvPr>
          <p:cNvSpPr>
            <a:spLocks noGrp="1"/>
          </p:cNvSpPr>
          <p:nvPr>
            <p:ph type="sldNum" sz="quarter" idx="5"/>
          </p:nvPr>
        </p:nvSpPr>
        <p:spPr/>
        <p:txBody>
          <a:bodyPr/>
          <a:lstStyle/>
          <a:p>
            <a:fld id="{FBA909D7-2FEF-4905-BBEC-3085DE2A16DA}" type="slidenum">
              <a:rPr lang="zh-CN" altLang="en-US" smtClean="0"/>
              <a:t>19</a:t>
            </a:fld>
            <a:endParaRPr lang="zh-CN" altLang="en-US"/>
          </a:p>
        </p:txBody>
      </p:sp>
    </p:spTree>
    <p:extLst>
      <p:ext uri="{BB962C8B-B14F-4D97-AF65-F5344CB8AC3E}">
        <p14:creationId xmlns:p14="http://schemas.microsoft.com/office/powerpoint/2010/main" val="409742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2</a:t>
            </a:fld>
            <a:endParaRPr lang="zh-CN" altLang="en-US"/>
          </a:p>
        </p:txBody>
      </p:sp>
    </p:spTree>
    <p:extLst>
      <p:ext uri="{BB962C8B-B14F-4D97-AF65-F5344CB8AC3E}">
        <p14:creationId xmlns:p14="http://schemas.microsoft.com/office/powerpoint/2010/main" val="3472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DFF-B95C-5622-7B87-96579BAF0C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00EF2B6-EC9D-4048-F685-1CC49F0E05F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73A1B8-9F81-4F12-C324-EABBE8E4EB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We use Short-Time Fourier Transform (STFT) to extract frequency features from traffic bursts for each RNIC. </a:t>
            </a:r>
            <a:r>
              <a:rPr lang="en-US" altLang="zh-CN" b="0" i="0" dirty="0">
                <a:solidFill>
                  <a:srgbClr val="333333"/>
                </a:solidFill>
                <a:effectLst/>
                <a:latin typeface="Open Sans" panose="020B0606030504020204" pitchFamily="34" charset="0"/>
              </a:rPr>
              <a:t>Then, </a:t>
            </a:r>
            <a:r>
              <a:rPr lang="en-US" altLang="zh-CN" sz="1200" b="0" i="0" kern="1200" dirty="0">
                <a:solidFill>
                  <a:schemeClr val="tx1"/>
                </a:solidFill>
                <a:effectLst/>
                <a:latin typeface="+mn-lt"/>
                <a:ea typeface="+mn-ea"/>
                <a:cs typeface="+mn-cs"/>
              </a:rPr>
              <a:t>we cluster RNICs with similar patterns to infer the DP groups. </a:t>
            </a:r>
            <a:endParaRPr lang="en-US" altLang="zh-CN"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6223CAFF-985F-E2FC-ADC8-36C901C25ED8}"/>
              </a:ext>
            </a:extLst>
          </p:cNvPr>
          <p:cNvSpPr>
            <a:spLocks noGrp="1"/>
          </p:cNvSpPr>
          <p:nvPr>
            <p:ph type="sldNum" sz="quarter" idx="5"/>
          </p:nvPr>
        </p:nvSpPr>
        <p:spPr/>
        <p:txBody>
          <a:bodyPr/>
          <a:lstStyle/>
          <a:p>
            <a:fld id="{FBA909D7-2FEF-4905-BBEC-3085DE2A16DA}" type="slidenum">
              <a:rPr lang="zh-CN" altLang="en-US" smtClean="0"/>
              <a:t>20</a:t>
            </a:fld>
            <a:endParaRPr lang="zh-CN" altLang="en-US"/>
          </a:p>
        </p:txBody>
      </p:sp>
    </p:spTree>
    <p:extLst>
      <p:ext uri="{BB962C8B-B14F-4D97-AF65-F5344CB8AC3E}">
        <p14:creationId xmlns:p14="http://schemas.microsoft.com/office/powerpoint/2010/main" val="216797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0506-E7D1-D42F-6E18-5F8EA50DEB8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F99019-1EA3-CECD-1296-60F08FB212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E34603-C22F-1B93-5E90-17D0767CE0EF}"/>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In order to make the clustering more accurate and interpretable, we add the following constrains to the clustering process.</a:t>
            </a:r>
          </a:p>
          <a:p>
            <a:pPr algn="l"/>
            <a:r>
              <a:rPr lang="en-US" altLang="zh-CN" b="0" i="0" dirty="0">
                <a:solidFill>
                  <a:srgbClr val="333333"/>
                </a:solidFill>
                <a:effectLst/>
                <a:latin typeface="Open Sans" panose="020B0606030504020204" pitchFamily="34" charset="0"/>
              </a:rPr>
              <a:t>First, the number of requested GPUs are only confined to a limited set of values.</a:t>
            </a:r>
          </a:p>
          <a:p>
            <a:pPr algn="l"/>
            <a:r>
              <a:rPr lang="en-US" altLang="zh-CN" b="0" i="0" dirty="0">
                <a:solidFill>
                  <a:srgbClr val="333333"/>
                </a:solidFill>
                <a:effectLst/>
                <a:latin typeface="Open Sans" panose="020B0606030504020204" pitchFamily="34" charset="0"/>
              </a:rPr>
              <a:t>So, we add the constrains like each DP group should have the same number of RNICs, and the multiplication of DP TP, and PP should be equal to the size of the training cluster.</a:t>
            </a:r>
          </a:p>
          <a:p>
            <a:pPr algn="l"/>
            <a:r>
              <a:rPr lang="en-US" altLang="zh-CN" b="0" i="0" dirty="0">
                <a:solidFill>
                  <a:srgbClr val="333333"/>
                </a:solidFill>
                <a:effectLst/>
                <a:latin typeface="Open Sans" panose="020B0606030504020204" pitchFamily="34" charset="0"/>
              </a:rPr>
              <a:t>Besides, each RNIC in the same host should belong to different DP group, since the intra-host GPU communications are handled by </a:t>
            </a:r>
            <a:r>
              <a:rPr lang="en-US" altLang="zh-CN" b="0" i="0" dirty="0" err="1">
                <a:solidFill>
                  <a:srgbClr val="333333"/>
                </a:solidFill>
                <a:effectLst/>
                <a:latin typeface="Open Sans" panose="020B0606030504020204" pitchFamily="34" charset="0"/>
              </a:rPr>
              <a:t>NVLink</a:t>
            </a:r>
            <a:r>
              <a:rPr lang="en-US" altLang="zh-CN" b="0" i="0" dirty="0">
                <a:solidFill>
                  <a:srgbClr val="333333"/>
                </a:solidFill>
                <a:effectLst/>
                <a:latin typeface="Open Sans" panose="020B0606030504020204" pitchFamily="34" charset="0"/>
              </a:rPr>
              <a:t> or PCIe link.</a:t>
            </a:r>
          </a:p>
        </p:txBody>
      </p:sp>
      <p:sp>
        <p:nvSpPr>
          <p:cNvPr id="4" name="灯片编号占位符 3">
            <a:extLst>
              <a:ext uri="{FF2B5EF4-FFF2-40B4-BE49-F238E27FC236}">
                <a16:creationId xmlns:a16="http://schemas.microsoft.com/office/drawing/2014/main" id="{89F1D9CA-E3E7-3A23-20C2-BBBD875B1BAB}"/>
              </a:ext>
            </a:extLst>
          </p:cNvPr>
          <p:cNvSpPr>
            <a:spLocks noGrp="1"/>
          </p:cNvSpPr>
          <p:nvPr>
            <p:ph type="sldNum" sz="quarter" idx="5"/>
          </p:nvPr>
        </p:nvSpPr>
        <p:spPr/>
        <p:txBody>
          <a:bodyPr/>
          <a:lstStyle/>
          <a:p>
            <a:fld id="{FBA909D7-2FEF-4905-BBEC-3085DE2A16DA}" type="slidenum">
              <a:rPr lang="zh-CN" altLang="en-US" smtClean="0"/>
              <a:t>21</a:t>
            </a:fld>
            <a:endParaRPr lang="zh-CN" altLang="en-US"/>
          </a:p>
        </p:txBody>
      </p:sp>
    </p:spTree>
    <p:extLst>
      <p:ext uri="{BB962C8B-B14F-4D97-AF65-F5344CB8AC3E}">
        <p14:creationId xmlns:p14="http://schemas.microsoft.com/office/powerpoint/2010/main" val="244839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0C1DE-D6A5-7A7F-6821-C448B99F15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A8D7AF-7B7C-3AA9-1229-59C0EF939C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69192D5-4422-B020-7676-973F43C01A33}"/>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In terms of PP, we infer their different levels based on the time-shifted send and receive activity among the RNICs.</a:t>
            </a:r>
          </a:p>
          <a:p>
            <a:pPr algn="l"/>
            <a:r>
              <a:rPr lang="en-US" altLang="zh-CN" b="0" i="0" dirty="0">
                <a:solidFill>
                  <a:srgbClr val="333333"/>
                </a:solidFill>
                <a:effectLst/>
                <a:latin typeface="Open Sans" panose="020B0606030504020204" pitchFamily="34" charset="0"/>
              </a:rPr>
              <a:t>And finally we can infer the TP groups where  RNICs have no network activities for intra-host communications.</a:t>
            </a:r>
          </a:p>
        </p:txBody>
      </p:sp>
      <p:sp>
        <p:nvSpPr>
          <p:cNvPr id="4" name="灯片编号占位符 3">
            <a:extLst>
              <a:ext uri="{FF2B5EF4-FFF2-40B4-BE49-F238E27FC236}">
                <a16:creationId xmlns:a16="http://schemas.microsoft.com/office/drawing/2014/main" id="{540F91AB-4D46-C21D-603A-04226ED8C6A0}"/>
              </a:ext>
            </a:extLst>
          </p:cNvPr>
          <p:cNvSpPr>
            <a:spLocks noGrp="1"/>
          </p:cNvSpPr>
          <p:nvPr>
            <p:ph type="sldNum" sz="quarter" idx="5"/>
          </p:nvPr>
        </p:nvSpPr>
        <p:spPr/>
        <p:txBody>
          <a:bodyPr/>
          <a:lstStyle/>
          <a:p>
            <a:fld id="{FBA909D7-2FEF-4905-BBEC-3085DE2A16DA}" type="slidenum">
              <a:rPr lang="zh-CN" altLang="en-US" smtClean="0"/>
              <a:t>22</a:t>
            </a:fld>
            <a:endParaRPr lang="zh-CN" altLang="en-US"/>
          </a:p>
        </p:txBody>
      </p:sp>
    </p:spTree>
    <p:extLst>
      <p:ext uri="{BB962C8B-B14F-4D97-AF65-F5344CB8AC3E}">
        <p14:creationId xmlns:p14="http://schemas.microsoft.com/office/powerpoint/2010/main" val="171735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957F-35D5-A57D-9F6C-82140A1DBD3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11674E-DB09-2F31-DA1B-435CB4F3BF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4B963B9-AC09-45CF-8E29-656807A1B4F5}"/>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So in this way, we can infer which RNICs belong to which papalism group, and therefore recover the traffic skeletons for a large model training task.</a:t>
            </a:r>
          </a:p>
          <a:p>
            <a:pPr algn="l"/>
            <a:r>
              <a:rPr lang="en-US" altLang="zh-CN" b="0" i="0" dirty="0">
                <a:solidFill>
                  <a:srgbClr val="333333"/>
                </a:solidFill>
                <a:effectLst/>
                <a:latin typeface="Open Sans" panose="020B0606030504020204" pitchFamily="34" charset="0"/>
              </a:rPr>
              <a:t>We then remove the ping targets that are not in the traffic skeletons, and it further helps us reduce another 80% of ping lists.</a:t>
            </a:r>
          </a:p>
          <a:p>
            <a:pPr algn="l"/>
            <a:r>
              <a:rPr lang="en-US" altLang="zh-CN" b="0" i="0" dirty="0">
                <a:solidFill>
                  <a:srgbClr val="333333"/>
                </a:solidFill>
                <a:effectLst/>
                <a:latin typeface="Open Sans" panose="020B0606030504020204" pitchFamily="34" charset="0"/>
              </a:rPr>
              <a:t>We can eventually get the final ping list that is only around 5% of the original all-to-all ping list.</a:t>
            </a:r>
          </a:p>
        </p:txBody>
      </p:sp>
      <p:sp>
        <p:nvSpPr>
          <p:cNvPr id="4" name="灯片编号占位符 3">
            <a:extLst>
              <a:ext uri="{FF2B5EF4-FFF2-40B4-BE49-F238E27FC236}">
                <a16:creationId xmlns:a16="http://schemas.microsoft.com/office/drawing/2014/main" id="{72B39700-969E-D7CC-3343-D1308DD5793F}"/>
              </a:ext>
            </a:extLst>
          </p:cNvPr>
          <p:cNvSpPr>
            <a:spLocks noGrp="1"/>
          </p:cNvSpPr>
          <p:nvPr>
            <p:ph type="sldNum" sz="quarter" idx="5"/>
          </p:nvPr>
        </p:nvSpPr>
        <p:spPr/>
        <p:txBody>
          <a:bodyPr/>
          <a:lstStyle/>
          <a:p>
            <a:fld id="{FBA909D7-2FEF-4905-BBEC-3085DE2A16DA}" type="slidenum">
              <a:rPr lang="zh-CN" altLang="en-US" smtClean="0"/>
              <a:t>23</a:t>
            </a:fld>
            <a:endParaRPr lang="zh-CN" altLang="en-US"/>
          </a:p>
        </p:txBody>
      </p:sp>
    </p:spTree>
    <p:extLst>
      <p:ext uri="{BB962C8B-B14F-4D97-AF65-F5344CB8AC3E}">
        <p14:creationId xmlns:p14="http://schemas.microsoft.com/office/powerpoint/2010/main" val="4127798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F37C-E86A-7389-6C44-EB75F36FA7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9ABB1AB-DD2E-1035-6B07-F8EA607DAA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191F926-247B-6A3D-FD44-D9894ECC4855}"/>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After collecting the end-to-end latency data from the agent with the optimized ping list, we detect the connectivity anomaly from the data using a statistical method, including short-term and long-term detections.</a:t>
            </a:r>
          </a:p>
          <a:p>
            <a:pPr algn="l"/>
            <a:r>
              <a:rPr lang="en-US" altLang="zh-CN" sz="1200" b="0" i="0" kern="1200" dirty="0">
                <a:solidFill>
                  <a:schemeClr val="tx1"/>
                </a:solidFill>
                <a:effectLst/>
                <a:latin typeface="+mn-lt"/>
                <a:ea typeface="+mn-ea"/>
                <a:cs typeface="+mn-cs"/>
              </a:rPr>
              <a:t>Short-term detection uses a sliding window of 30 seconds and applies Local Outlier Factor (LOF) to latency percentiles for detecting latency changes</a:t>
            </a:r>
          </a:p>
          <a:p>
            <a:pPr algn="l"/>
            <a:r>
              <a:rPr lang="en-US" altLang="zh-CN" sz="1200" b="0" i="0" kern="1200" dirty="0">
                <a:solidFill>
                  <a:schemeClr val="tx1"/>
                </a:solidFill>
                <a:effectLst/>
                <a:latin typeface="+mn-lt"/>
                <a:ea typeface="+mn-ea"/>
                <a:cs typeface="+mn-cs"/>
              </a:rPr>
              <a:t>Long-term detection uses 30-minute windows and statistical tests against a log-normal distribution model to catch gradual degradations in end-to-end latency.</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537FA62F-E46A-4202-1517-80887D1B6345}"/>
              </a:ext>
            </a:extLst>
          </p:cNvPr>
          <p:cNvSpPr>
            <a:spLocks noGrp="1"/>
          </p:cNvSpPr>
          <p:nvPr>
            <p:ph type="sldNum" sz="quarter" idx="5"/>
          </p:nvPr>
        </p:nvSpPr>
        <p:spPr/>
        <p:txBody>
          <a:bodyPr/>
          <a:lstStyle/>
          <a:p>
            <a:fld id="{FBA909D7-2FEF-4905-BBEC-3085DE2A16DA}" type="slidenum">
              <a:rPr lang="zh-CN" altLang="en-US" smtClean="0"/>
              <a:t>24</a:t>
            </a:fld>
            <a:endParaRPr lang="zh-CN" altLang="en-US"/>
          </a:p>
        </p:txBody>
      </p:sp>
    </p:spTree>
    <p:extLst>
      <p:ext uri="{BB962C8B-B14F-4D97-AF65-F5344CB8AC3E}">
        <p14:creationId xmlns:p14="http://schemas.microsoft.com/office/powerpoint/2010/main" val="99894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61A9-7EEA-D1B6-C551-4052DD79285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B00BF4F-2CA0-EC46-C198-87776D29D3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2BF68F-391A-88D1-E6E8-8A413B263153}"/>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Once a connectivity failure or high latency is detected, we use optimistic disentanglement to localize it. Our key insight is that the root causes at overlay and underlay layers are usually software- and hardware-related respectively, which will not propagate to each other.</a:t>
            </a:r>
          </a:p>
          <a:p>
            <a:pPr algn="l"/>
            <a:r>
              <a:rPr lang="en-US" altLang="zh-CN" b="0" i="0" dirty="0">
                <a:solidFill>
                  <a:srgbClr val="333333"/>
                </a:solidFill>
                <a:effectLst/>
                <a:latin typeface="Open Sans" panose="020B0606030504020204" pitchFamily="34" charset="0"/>
              </a:rPr>
              <a:t>So they can be checked separately.</a:t>
            </a:r>
          </a:p>
          <a:p>
            <a:pPr algn="l"/>
            <a:r>
              <a:rPr lang="en-US" altLang="zh-CN" b="0" i="0" dirty="0">
                <a:solidFill>
                  <a:srgbClr val="333333"/>
                </a:solidFill>
                <a:effectLst/>
                <a:latin typeface="Open Sans" panose="020B0606030504020204" pitchFamily="34" charset="0"/>
              </a:rPr>
              <a:t>For the underlay, we leverage a voting-based failure localization scheme to vote for the links that are always lie between the connectivity failure endpoints.</a:t>
            </a:r>
          </a:p>
          <a:p>
            <a:pPr algn="l"/>
            <a:r>
              <a:rPr lang="en-US" altLang="zh-CN" b="0" i="0" dirty="0">
                <a:solidFill>
                  <a:srgbClr val="333333"/>
                </a:solidFill>
                <a:effectLst/>
                <a:latin typeface="Open Sans" panose="020B0606030504020204" pitchFamily="34" charset="0"/>
              </a:rPr>
              <a:t>For the overlay, we perform flow table reachability test to examine whether there is an error in the forwarding rules.</a:t>
            </a:r>
          </a:p>
          <a:p>
            <a:pPr algn="l"/>
            <a:r>
              <a:rPr lang="en-US" altLang="zh-CN" b="0" i="0" dirty="0">
                <a:solidFill>
                  <a:srgbClr val="333333"/>
                </a:solidFill>
                <a:effectLst/>
                <a:latin typeface="Open Sans" panose="020B0606030504020204" pitchFamily="34" charset="0"/>
              </a:rPr>
              <a:t>If both seem healthy, we fall back to manual inspection of RNIC flow tables.</a:t>
            </a:r>
          </a:p>
        </p:txBody>
      </p:sp>
      <p:sp>
        <p:nvSpPr>
          <p:cNvPr id="4" name="灯片编号占位符 3">
            <a:extLst>
              <a:ext uri="{FF2B5EF4-FFF2-40B4-BE49-F238E27FC236}">
                <a16:creationId xmlns:a16="http://schemas.microsoft.com/office/drawing/2014/main" id="{5C0B1265-6B03-B168-90F7-83D237C21724}"/>
              </a:ext>
            </a:extLst>
          </p:cNvPr>
          <p:cNvSpPr>
            <a:spLocks noGrp="1"/>
          </p:cNvSpPr>
          <p:nvPr>
            <p:ph type="sldNum" sz="quarter" idx="5"/>
          </p:nvPr>
        </p:nvSpPr>
        <p:spPr/>
        <p:txBody>
          <a:bodyPr/>
          <a:lstStyle/>
          <a:p>
            <a:fld id="{FBA909D7-2FEF-4905-BBEC-3085DE2A16DA}" type="slidenum">
              <a:rPr lang="zh-CN" altLang="en-US" smtClean="0"/>
              <a:t>25</a:t>
            </a:fld>
            <a:endParaRPr lang="zh-CN" altLang="en-US"/>
          </a:p>
        </p:txBody>
      </p:sp>
    </p:spTree>
    <p:extLst>
      <p:ext uri="{BB962C8B-B14F-4D97-AF65-F5344CB8AC3E}">
        <p14:creationId xmlns:p14="http://schemas.microsoft.com/office/powerpoint/2010/main" val="3869537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D0EB-978D-30A9-D07F-CE075F3EEF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4F8FE8-B36C-AE02-3D77-3CAB7357035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63AF27-677C-4AA1-6583-145D9E0F21F2}"/>
              </a:ext>
            </a:extLst>
          </p:cNvPr>
          <p:cNvSpPr>
            <a:spLocks noGrp="1"/>
          </p:cNvSpPr>
          <p:nvPr>
            <p:ph type="body" idx="1"/>
          </p:nvPr>
        </p:nvSpPr>
        <p:spPr/>
        <p:txBody>
          <a:bodyPr/>
          <a:lstStyle/>
          <a:p>
            <a:pPr algn="l"/>
            <a:r>
              <a:rPr lang="en-US" altLang="zh-CN" sz="1200" b="0" i="0" kern="1200" dirty="0" err="1">
                <a:solidFill>
                  <a:schemeClr val="tx1"/>
                </a:solidFill>
                <a:effectLst/>
                <a:latin typeface="+mn-lt"/>
                <a:ea typeface="+mn-ea"/>
                <a:cs typeface="+mn-cs"/>
              </a:rPr>
              <a:t>SkeletonHunter</a:t>
            </a:r>
            <a:r>
              <a:rPr lang="en-US" altLang="zh-CN" sz="1200" b="0" i="0" kern="1200" dirty="0">
                <a:solidFill>
                  <a:schemeClr val="tx1"/>
                </a:solidFill>
                <a:effectLst/>
                <a:latin typeface="+mn-lt"/>
                <a:ea typeface="+mn-ea"/>
                <a:cs typeface="+mn-cs"/>
              </a:rPr>
              <a:t> has been running in production for over a year. It monitors over five thousand and seven hundred physical hosts and forty thousand RNICs. Every day, it collects and analyzes over 1 billion latency measurements, providing real-time visibility into network health.</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B40A6000-9500-9AEC-9B08-C38C86D5F10C}"/>
              </a:ext>
            </a:extLst>
          </p:cNvPr>
          <p:cNvSpPr>
            <a:spLocks noGrp="1"/>
          </p:cNvSpPr>
          <p:nvPr>
            <p:ph type="sldNum" sz="quarter" idx="5"/>
          </p:nvPr>
        </p:nvSpPr>
        <p:spPr/>
        <p:txBody>
          <a:bodyPr/>
          <a:lstStyle/>
          <a:p>
            <a:fld id="{FBA909D7-2FEF-4905-BBEC-3085DE2A16DA}" type="slidenum">
              <a:rPr lang="zh-CN" altLang="en-US" smtClean="0"/>
              <a:t>26</a:t>
            </a:fld>
            <a:endParaRPr lang="zh-CN" altLang="en-US"/>
          </a:p>
        </p:txBody>
      </p:sp>
    </p:spTree>
    <p:extLst>
      <p:ext uri="{BB962C8B-B14F-4D97-AF65-F5344CB8AC3E}">
        <p14:creationId xmlns:p14="http://schemas.microsoft.com/office/powerpoint/2010/main" val="1222141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5E44-ED05-9626-8BCE-765E2C78454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0A828A-A224-0AA5-89C2-01C7302308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0EBD507-D5C8-87FF-2415-5FEBA11BBA86}"/>
              </a:ext>
            </a:extLst>
          </p:cNvPr>
          <p:cNvSpPr>
            <a:spLocks noGrp="1"/>
          </p:cNvSpPr>
          <p:nvPr>
            <p:ph type="body" idx="1"/>
          </p:nvPr>
        </p:nvSpPr>
        <p:spPr/>
        <p:txBody>
          <a:bodyPr/>
          <a:lstStyle/>
          <a:p>
            <a:pPr algn="l"/>
            <a:r>
              <a:rPr lang="en-US" altLang="zh-CN" b="0" i="0" dirty="0" err="1">
                <a:solidFill>
                  <a:srgbClr val="333333"/>
                </a:solidFill>
                <a:effectLst/>
                <a:latin typeface="Open Sans" panose="020B0606030504020204" pitchFamily="34" charset="0"/>
              </a:rPr>
              <a:t>SkeletonHunter</a:t>
            </a:r>
            <a:r>
              <a:rPr lang="en-US" altLang="zh-CN" b="0" i="0" dirty="0">
                <a:solidFill>
                  <a:srgbClr val="333333"/>
                </a:solidFill>
                <a:effectLst/>
                <a:latin typeface="Open Sans" panose="020B0606030504020204" pitchFamily="34" charset="0"/>
              </a:rPr>
              <a:t> has detected over four thousand network failures with a high accuracy. It correctly localized ninety five percent of them to specific faulty components. After fixing these, the monthly failure rate dropped by ninety nine percent. </a:t>
            </a:r>
          </a:p>
        </p:txBody>
      </p:sp>
      <p:sp>
        <p:nvSpPr>
          <p:cNvPr id="4" name="灯片编号占位符 3">
            <a:extLst>
              <a:ext uri="{FF2B5EF4-FFF2-40B4-BE49-F238E27FC236}">
                <a16:creationId xmlns:a16="http://schemas.microsoft.com/office/drawing/2014/main" id="{5AF7C1F9-293F-E979-F168-8DBB82A7E63B}"/>
              </a:ext>
            </a:extLst>
          </p:cNvPr>
          <p:cNvSpPr>
            <a:spLocks noGrp="1"/>
          </p:cNvSpPr>
          <p:nvPr>
            <p:ph type="sldNum" sz="quarter" idx="5"/>
          </p:nvPr>
        </p:nvSpPr>
        <p:spPr/>
        <p:txBody>
          <a:bodyPr/>
          <a:lstStyle/>
          <a:p>
            <a:fld id="{FBA909D7-2FEF-4905-BBEC-3085DE2A16DA}" type="slidenum">
              <a:rPr lang="zh-CN" altLang="en-US" smtClean="0"/>
              <a:t>27</a:t>
            </a:fld>
            <a:endParaRPr lang="zh-CN" altLang="en-US"/>
          </a:p>
        </p:txBody>
      </p:sp>
    </p:spTree>
    <p:extLst>
      <p:ext uri="{BB962C8B-B14F-4D97-AF65-F5344CB8AC3E}">
        <p14:creationId xmlns:p14="http://schemas.microsoft.com/office/powerpoint/2010/main" val="3967133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C238-88AE-C703-2822-5080C89BF9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8DD54D7-FF19-A635-51C8-711887618D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831E9F7-A261-00DB-FD0D-833FB338D955}"/>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The design of inferring traffic skeletons significantly helps us reduce the detection complexity.</a:t>
            </a:r>
          </a:p>
          <a:p>
            <a:pPr algn="l"/>
            <a:r>
              <a:rPr lang="en-US" altLang="zh-CN" b="0" i="0" dirty="0">
                <a:solidFill>
                  <a:srgbClr val="333333"/>
                </a:solidFill>
                <a:effectLst/>
                <a:latin typeface="Open Sans" panose="020B0606030504020204" pitchFamily="34" charset="0"/>
              </a:rPr>
              <a:t>On average, </a:t>
            </a:r>
            <a:r>
              <a:rPr lang="en-US" altLang="zh-CN" b="0" i="0" dirty="0" err="1">
                <a:solidFill>
                  <a:srgbClr val="333333"/>
                </a:solidFill>
                <a:effectLst/>
                <a:latin typeface="Open Sans" panose="020B0606030504020204" pitchFamily="34" charset="0"/>
              </a:rPr>
              <a:t>SkeletonHunter</a:t>
            </a:r>
            <a:r>
              <a:rPr lang="en-US" altLang="zh-CN" b="0" i="0" dirty="0">
                <a:solidFill>
                  <a:srgbClr val="333333"/>
                </a:solidFill>
                <a:effectLst/>
                <a:latin typeface="Open Sans" panose="020B0606030504020204" pitchFamily="34" charset="0"/>
              </a:rPr>
              <a:t> can finish a probing round in eight seconds, which is much shorter than a training round for large models.</a:t>
            </a:r>
          </a:p>
        </p:txBody>
      </p:sp>
      <p:sp>
        <p:nvSpPr>
          <p:cNvPr id="4" name="灯片编号占位符 3">
            <a:extLst>
              <a:ext uri="{FF2B5EF4-FFF2-40B4-BE49-F238E27FC236}">
                <a16:creationId xmlns:a16="http://schemas.microsoft.com/office/drawing/2014/main" id="{C3398350-2E1B-0A7E-21BB-A60F98ED8C2B}"/>
              </a:ext>
            </a:extLst>
          </p:cNvPr>
          <p:cNvSpPr>
            <a:spLocks noGrp="1"/>
          </p:cNvSpPr>
          <p:nvPr>
            <p:ph type="sldNum" sz="quarter" idx="5"/>
          </p:nvPr>
        </p:nvSpPr>
        <p:spPr/>
        <p:txBody>
          <a:bodyPr/>
          <a:lstStyle/>
          <a:p>
            <a:fld id="{FBA909D7-2FEF-4905-BBEC-3085DE2A16DA}" type="slidenum">
              <a:rPr lang="zh-CN" altLang="en-US" smtClean="0"/>
              <a:t>28</a:t>
            </a:fld>
            <a:endParaRPr lang="zh-CN" altLang="en-US"/>
          </a:p>
        </p:txBody>
      </p:sp>
    </p:spTree>
    <p:extLst>
      <p:ext uri="{BB962C8B-B14F-4D97-AF65-F5344CB8AC3E}">
        <p14:creationId xmlns:p14="http://schemas.microsoft.com/office/powerpoint/2010/main" val="2234854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So let me conclude our work.</a:t>
            </a:r>
          </a:p>
          <a:p>
            <a:pPr algn="l"/>
            <a:endParaRPr lang="en-US" altLang="zh-CN" b="0" i="0" dirty="0">
              <a:solidFill>
                <a:srgbClr val="333333"/>
              </a:solidFill>
              <a:effectLst/>
              <a:latin typeface="Open Sans" panose="020B0606030504020204" pitchFamily="34" charset="0"/>
            </a:endParaRPr>
          </a:p>
          <a:p>
            <a:pPr>
              <a:lnSpc>
                <a:spcPct val="100000"/>
              </a:lnSpc>
              <a:buFont typeface="Wingdings" panose="05000000000000000000" pitchFamily="2" charset="2"/>
              <a:buNone/>
            </a:pPr>
            <a:r>
              <a:rPr lang="en-US" altLang="zh-CN" sz="1200" b="0" dirty="0"/>
              <a:t>We are the first to point out the </a:t>
            </a:r>
            <a:r>
              <a:rPr lang="en-US" altLang="zh-CN" sz="1200" dirty="0"/>
              <a:t>real-world challenges </a:t>
            </a:r>
            <a:r>
              <a:rPr lang="en-US" altLang="zh-CN" sz="1200" b="0" dirty="0"/>
              <a:t>against </a:t>
            </a:r>
            <a:r>
              <a:rPr lang="en-US" altLang="zh-CN" sz="1200" dirty="0"/>
              <a:t>reliable network </a:t>
            </a:r>
            <a:r>
              <a:rPr lang="en-US" altLang="zh-CN" sz="1200" b="0" dirty="0"/>
              <a:t>support for large-scale </a:t>
            </a:r>
            <a:r>
              <a:rPr lang="en-US" altLang="zh-CN" sz="1200" dirty="0"/>
              <a:t>containerized model training</a:t>
            </a:r>
            <a:r>
              <a:rPr lang="en-US" altLang="zh-CN" sz="1200" b="0" dirty="0"/>
              <a:t>, as well as their </a:t>
            </a:r>
            <a:r>
              <a:rPr lang="en-US" altLang="zh-CN" sz="1200" dirty="0"/>
              <a:t>multiplicative effect </a:t>
            </a:r>
            <a:r>
              <a:rPr lang="en-US" altLang="zh-CN" sz="1200" b="0" dirty="0"/>
              <a:t>on troubleshooting the connectivity issues. </a:t>
            </a:r>
          </a:p>
          <a:p>
            <a:pPr>
              <a:lnSpc>
                <a:spcPct val="100000"/>
              </a:lnSpc>
              <a:buFont typeface="Wingdings" panose="05000000000000000000" pitchFamily="2" charset="2"/>
              <a:buNone/>
            </a:pPr>
            <a:endParaRPr lang="en-US" altLang="zh-CN" sz="1200"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200" b="0" dirty="0"/>
              <a:t>We propose </a:t>
            </a:r>
            <a:r>
              <a:rPr lang="en-US" altLang="zh-CN" sz="1200" b="0" dirty="0" err="1"/>
              <a:t>SkeletonHunter</a:t>
            </a:r>
            <a:r>
              <a:rPr lang="en-US" altLang="zh-CN" sz="1200" b="0" dirty="0"/>
              <a:t>, a container network monitoring and diagnosis system that leverages the unique </a:t>
            </a:r>
            <a:r>
              <a:rPr lang="en-US" altLang="zh-CN" sz="1200" dirty="0"/>
              <a:t>traffic patterns of large model training </a:t>
            </a:r>
            <a:r>
              <a:rPr lang="en-US" altLang="zh-CN" sz="1200" b="0" dirty="0"/>
              <a:t>to accurately and efficiently pinpoint the connectivity issues.</a:t>
            </a:r>
          </a:p>
          <a:p>
            <a:pPr>
              <a:lnSpc>
                <a:spcPct val="100000"/>
              </a:lnSpc>
              <a:buFont typeface="Wingdings" panose="05000000000000000000" pitchFamily="2" charset="2"/>
              <a:buNone/>
            </a:pPr>
            <a:endParaRPr lang="en-US" altLang="zh-CN" sz="1200" b="0" dirty="0"/>
          </a:p>
          <a:p>
            <a:pPr>
              <a:lnSpc>
                <a:spcPct val="100000"/>
              </a:lnSpc>
              <a:buFont typeface="Wingdings" panose="05000000000000000000" pitchFamily="2" charset="2"/>
              <a:buNone/>
            </a:pPr>
            <a:r>
              <a:rPr lang="en-US" altLang="zh-CN" sz="1200" b="0" dirty="0" err="1"/>
              <a:t>SkeletonHunter</a:t>
            </a:r>
            <a:r>
              <a:rPr lang="en-US" altLang="zh-CN" sz="1200" b="0" dirty="0"/>
              <a:t> has been </a:t>
            </a:r>
            <a:r>
              <a:rPr lang="en-US" altLang="zh-CN" sz="1200" dirty="0"/>
              <a:t>deployed in our production container network  and has shown its efficacy in network failure detection and localization.</a:t>
            </a:r>
          </a:p>
          <a:p>
            <a:pPr>
              <a:lnSpc>
                <a:spcPct val="100000"/>
              </a:lnSpc>
              <a:buFont typeface="Wingdings" panose="05000000000000000000" pitchFamily="2" charset="2"/>
              <a:buNone/>
            </a:pPr>
            <a:endParaRPr lang="en-US" altLang="zh-CN" sz="1200" b="0" dirty="0"/>
          </a:p>
          <a:p>
            <a:pPr>
              <a:lnSpc>
                <a:spcPct val="100000"/>
              </a:lnSpc>
              <a:buFont typeface="Wingdings" panose="05000000000000000000" pitchFamily="2" charset="2"/>
              <a:buNone/>
            </a:pPr>
            <a:r>
              <a:rPr lang="en-US" altLang="zh-CN" sz="1200" b="0" dirty="0"/>
              <a:t>That’s all. Thanks for your attention, and </a:t>
            </a:r>
            <a:r>
              <a:rPr lang="en-US" altLang="zh-CN" sz="1200" b="0"/>
              <a:t>I’m ready for Q and A.</a:t>
            </a:r>
            <a:endParaRPr lang="en-US" altLang="zh-CN" sz="1200" b="0"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29</a:t>
            </a:fld>
            <a:endParaRPr lang="zh-CN" altLang="en-US"/>
          </a:p>
        </p:txBody>
      </p:sp>
    </p:spTree>
    <p:extLst>
      <p:ext uri="{BB962C8B-B14F-4D97-AF65-F5344CB8AC3E}">
        <p14:creationId xmlns:p14="http://schemas.microsoft.com/office/powerpoint/2010/main" val="372755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Large model training is emerging as an important business for cloud service providers (or CSPs for short).</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process of today’s large models always requires massive computing and networking resources, and thus significant cloud infrastructure supports.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For example, training large models like GPT-3 or Llama-3 involves hundreds to thousands of GPUs, lasting for weeks to months.</a:t>
            </a:r>
            <a:br>
              <a:rPr lang="en-US" altLang="zh-CN" sz="1200" b="0" i="0" kern="1200" dirty="0">
                <a:solidFill>
                  <a:schemeClr val="tx1"/>
                </a:solidFill>
                <a:effectLst/>
                <a:latin typeface="+mn-lt"/>
                <a:ea typeface="+mn-ea"/>
                <a:cs typeface="+mn-cs"/>
              </a:rPr>
            </a:br>
            <a:br>
              <a:rPr lang="en-US" altLang="zh-CN" sz="1200" b="0" i="0" kern="1200" dirty="0">
                <a:solidFill>
                  <a:schemeClr val="tx1"/>
                </a:solidFill>
                <a:effectLst/>
                <a:latin typeface="+mn-lt"/>
                <a:ea typeface="+mn-ea"/>
                <a:cs typeface="+mn-cs"/>
              </a:rPr>
            </a:br>
            <a:r>
              <a:rPr lang="en-US" altLang="zh-CN" sz="1200" b="0" i="0" strike="sngStrike" kern="1200" dirty="0">
                <a:solidFill>
                  <a:schemeClr val="tx1"/>
                </a:solidFill>
                <a:effectLst/>
                <a:latin typeface="+mn-lt"/>
                <a:ea typeface="+mn-ea"/>
                <a:cs typeface="+mn-cs"/>
              </a:rPr>
              <a:t>Large model training has become a cornerstone of modern AI services. Training models like GPT-3 or Llama-3 requires massive computational resources—often hundreds of thousands of GPUs running continuously for weeks or even months. This scale demands high-speed, low-latency networks, typically built on RDMA over Converged Ethernet (RoCE), where round-trip times must be under 20 microseconds to avoid slowing down training. At Alibaba Cloud, we support such workloads with over 40,000 RNICs and GPUs, serving millions of training tasks.</a:t>
            </a:r>
            <a:endParaRPr lang="en" altLang="zh-CN" b="0" i="0" strike="sngStrike" dirty="0">
              <a:solidFill>
                <a:srgbClr val="404040"/>
              </a:solidFill>
              <a:effectLst/>
              <a:latin typeface="DeepSeek-CJK-patch"/>
            </a:endParaRPr>
          </a:p>
        </p:txBody>
      </p:sp>
      <p:sp>
        <p:nvSpPr>
          <p:cNvPr id="4" name="灯片编号占位符 3"/>
          <p:cNvSpPr>
            <a:spLocks noGrp="1"/>
          </p:cNvSpPr>
          <p:nvPr>
            <p:ph type="sldNum" sz="quarter" idx="5"/>
          </p:nvPr>
        </p:nvSpPr>
        <p:spPr/>
        <p:txBody>
          <a:bodyPr/>
          <a:lstStyle/>
          <a:p>
            <a:fld id="{FBA909D7-2FEF-4905-BBEC-3085DE2A16DA}" type="slidenum">
              <a:rPr lang="zh-CN" altLang="en-US" smtClean="0"/>
              <a:t>3</a:t>
            </a:fld>
            <a:endParaRPr lang="zh-CN" altLang="en-US"/>
          </a:p>
        </p:txBody>
      </p:sp>
    </p:spTree>
    <p:extLst>
      <p:ext uri="{BB962C8B-B14F-4D97-AF65-F5344CB8AC3E}">
        <p14:creationId xmlns:p14="http://schemas.microsoft.com/office/powerpoint/2010/main" val="211420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5AC9-47AB-593F-EF1A-2065FE1454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AA966F-7276-786E-847F-02B650EC37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5CF44C0-5CB7-C2B6-E1B2-FE7ACF135F60}"/>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To train a large model, users can launch a training task through either physical clusters or container clusters.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While a physical cluster is highly customizable for users, it requires the users to have professional experiences on configuring and coordinating the machines, GPUs, and RNICs.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it is not flexible enough on scaling, and always incurs high operational cost.</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contrast, containerized large model training has now become popular given its lightweight and high flexibility.</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Users can launch training tasks with different numbers of GPUs and RNICs on demand.</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In this way, it is more cost-efficient and widely used by common users.</a:t>
            </a:r>
          </a:p>
          <a:p>
            <a:pPr algn="l">
              <a:lnSpc>
                <a:spcPts val="2143"/>
              </a:lnSpc>
              <a:spcBef>
                <a:spcPts val="1029"/>
              </a:spcBef>
              <a:spcAft>
                <a:spcPts val="1029"/>
              </a:spcAft>
              <a:buNone/>
            </a:pPr>
            <a:endParaRPr lang="en-US" altLang="zh-CN" sz="1200" b="0" i="0"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Users can launch training jobs on either physical clusters or containerized environments. Physical clusters offer high customizability but require deep expertise and lack elasticity. Containerized training, on the other hand, provides flexibility, ease of use, and cost efficiency. As a result, it has become the preferred choice for many users. Our cloud platform hosts a multi-tenant training environment that has served over 5 million containerized training tasks in the past three years.</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7CE82139-C855-5408-ED32-654BC78BB245}"/>
              </a:ext>
            </a:extLst>
          </p:cNvPr>
          <p:cNvSpPr>
            <a:spLocks noGrp="1"/>
          </p:cNvSpPr>
          <p:nvPr>
            <p:ph type="sldNum" sz="quarter" idx="5"/>
          </p:nvPr>
        </p:nvSpPr>
        <p:spPr/>
        <p:txBody>
          <a:bodyPr/>
          <a:lstStyle/>
          <a:p>
            <a:fld id="{FBA909D7-2FEF-4905-BBEC-3085DE2A16DA}" type="slidenum">
              <a:rPr lang="zh-CN" altLang="en-US" smtClean="0"/>
              <a:t>4</a:t>
            </a:fld>
            <a:endParaRPr lang="zh-CN" altLang="en-US"/>
          </a:p>
        </p:txBody>
      </p:sp>
    </p:spTree>
    <p:extLst>
      <p:ext uri="{BB962C8B-B14F-4D97-AF65-F5344CB8AC3E}">
        <p14:creationId xmlns:p14="http://schemas.microsoft.com/office/powerpoint/2010/main" val="233534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8941-0ED7-066F-B022-B65804A32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A7B30D7-046A-5C24-B4B4-4025348F18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3F92E2-15F5-0649-2659-B9C65B197471}"/>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a major CSP, we have been operating a large-scale multi-tenant large model training cloud for over three years.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It is equipped with forty thousand RNICs and forty thousand GPUs, and has served over 5 million large model training tasks from users.</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As you can see, the architecture of our containerized model training infrastructure is based on overlay networks, where containers can be created and allocated with RNICs and GPUs elastically.</a:t>
            </a:r>
          </a:p>
          <a:p>
            <a:pPr algn="l">
              <a:lnSpc>
                <a:spcPts val="2143"/>
              </a:lnSpc>
              <a:spcBef>
                <a:spcPts val="1029"/>
              </a:spcBef>
              <a:spcAft>
                <a:spcPts val="1029"/>
              </a:spcAft>
              <a:buNone/>
            </a:pPr>
            <a:r>
              <a:rPr lang="en-US" altLang="zh-CN" sz="1200" b="0" i="0" strike="noStrike" kern="1200" dirty="0">
                <a:solidFill>
                  <a:schemeClr val="tx1"/>
                </a:solidFill>
                <a:effectLst/>
                <a:latin typeface="+mn-lt"/>
                <a:ea typeface="+mn-ea"/>
                <a:cs typeface="+mn-cs"/>
              </a:rPr>
              <a:t>Our underlay network is based on Alibaba HPN, which is specially optimized for AI workloads.</a:t>
            </a:r>
          </a:p>
          <a:p>
            <a:pPr algn="l">
              <a:lnSpc>
                <a:spcPts val="2143"/>
              </a:lnSpc>
              <a:spcBef>
                <a:spcPts val="1029"/>
              </a:spcBef>
              <a:spcAft>
                <a:spcPts val="1029"/>
              </a:spcAft>
              <a:buNone/>
            </a:pPr>
            <a:endParaRPr lang="en-US" altLang="zh-CN" sz="1200" b="0" i="0" strike="noStrike" kern="1200" dirty="0">
              <a:solidFill>
                <a:schemeClr val="tx1"/>
              </a:solidFill>
              <a:effectLst/>
              <a:latin typeface="+mn-lt"/>
              <a:ea typeface="+mn-ea"/>
              <a:cs typeface="+mn-cs"/>
            </a:endParaRPr>
          </a:p>
          <a:p>
            <a:pPr algn="l">
              <a:lnSpc>
                <a:spcPts val="2143"/>
              </a:lnSpc>
              <a:spcBef>
                <a:spcPts val="1029"/>
              </a:spcBef>
              <a:spcAft>
                <a:spcPts val="1029"/>
              </a:spcAft>
              <a:buNone/>
            </a:pPr>
            <a:endParaRPr lang="en-US" altLang="zh-CN" sz="1200" b="0" i="0" strike="sngStrike" kern="1200" dirty="0">
              <a:solidFill>
                <a:schemeClr val="tx1"/>
              </a:solidFill>
              <a:effectLst/>
              <a:latin typeface="+mn-lt"/>
              <a:ea typeface="+mn-ea"/>
              <a:cs typeface="+mn-cs"/>
            </a:endParaRP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The reliability of containerized training is crucial. Training is highly synchronized—each step must complete within a tight latency bound. Even a small delay can slow down the entire process, and a failure can cause financial loss. However, pinpointing network issues is challenging due to container dynamics, endpoint complexity, and overlay-underlay interplay.</a:t>
            </a:r>
            <a:endParaRPr lang="en" altLang="zh-CN"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6E25670F-71D2-84E4-2B6D-1AB91825425F}"/>
              </a:ext>
            </a:extLst>
          </p:cNvPr>
          <p:cNvSpPr>
            <a:spLocks noGrp="1"/>
          </p:cNvSpPr>
          <p:nvPr>
            <p:ph type="sldNum" sz="quarter" idx="5"/>
          </p:nvPr>
        </p:nvSpPr>
        <p:spPr/>
        <p:txBody>
          <a:bodyPr/>
          <a:lstStyle/>
          <a:p>
            <a:fld id="{FBA909D7-2FEF-4905-BBEC-3085DE2A16DA}" type="slidenum">
              <a:rPr lang="zh-CN" altLang="en-US" smtClean="0"/>
              <a:t>5</a:t>
            </a:fld>
            <a:endParaRPr lang="zh-CN" altLang="en-US"/>
          </a:p>
        </p:txBody>
      </p:sp>
    </p:spTree>
    <p:extLst>
      <p:ext uri="{BB962C8B-B14F-4D97-AF65-F5344CB8AC3E}">
        <p14:creationId xmlns:p14="http://schemas.microsoft.com/office/powerpoint/2010/main" val="394624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D53E-6001-2E2B-B519-7262EE3A01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5B4BC4-6869-CC5D-A23E-CCC5704CDA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0CF120-8EEA-21D0-033B-FA9B036739EF}"/>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Under such a large scale, reliable networking is crucial for service quality, particularly the connectivity among the training nodes.</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This is because the training nodes’ GPUs should be connected under a low-latency, high-bandwidth networks, either intra-host or inter-host networks, for high-performance training data exchanging.</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Also, large model training is highly synchronized. Each training step requires all workers to exchange gradients simultaneously. Even a minor network issue—like a 1-milisecond latency increase—can slow down training by 20%.</a:t>
            </a:r>
          </a:p>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A failure lasting more than 4 seconds can cause the entire job to fail,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finally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cause substantial financial loss to customers.</a:t>
            </a:r>
          </a:p>
        </p:txBody>
      </p:sp>
      <p:sp>
        <p:nvSpPr>
          <p:cNvPr id="4" name="灯片编号占位符 3">
            <a:extLst>
              <a:ext uri="{FF2B5EF4-FFF2-40B4-BE49-F238E27FC236}">
                <a16:creationId xmlns:a16="http://schemas.microsoft.com/office/drawing/2014/main" id="{B5D2BDF0-FB9A-16B3-EF75-098FC10E266E}"/>
              </a:ext>
            </a:extLst>
          </p:cNvPr>
          <p:cNvSpPr>
            <a:spLocks noGrp="1"/>
          </p:cNvSpPr>
          <p:nvPr>
            <p:ph type="sldNum" sz="quarter" idx="5"/>
          </p:nvPr>
        </p:nvSpPr>
        <p:spPr/>
        <p:txBody>
          <a:bodyPr/>
          <a:lstStyle/>
          <a:p>
            <a:fld id="{FBA909D7-2FEF-4905-BBEC-3085DE2A16DA}" type="slidenum">
              <a:rPr lang="zh-CN" altLang="en-US" smtClean="0"/>
              <a:t>6</a:t>
            </a:fld>
            <a:endParaRPr lang="zh-CN" altLang="en-US"/>
          </a:p>
        </p:txBody>
      </p:sp>
    </p:spTree>
    <p:extLst>
      <p:ext uri="{BB962C8B-B14F-4D97-AF65-F5344CB8AC3E}">
        <p14:creationId xmlns:p14="http://schemas.microsoft.com/office/powerpoint/2010/main" val="374729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CE93-FD24-8C4A-3EE6-6DC7B333AD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C17340-0A7C-F0C9-9F12-168CB870AF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9C0A19-C5D2-4EC3-1D83-8258FFE97D2E}"/>
              </a:ext>
            </a:extLst>
          </p:cNvPr>
          <p:cNvSpPr>
            <a:spLocks noGrp="1"/>
          </p:cNvSpPr>
          <p:nvPr>
            <p:ph type="body" idx="1"/>
          </p:nvPr>
        </p:nvSpPr>
        <p:spPr/>
        <p:txBody>
          <a:bodyPr/>
          <a:lstStyle/>
          <a:p>
            <a:pPr algn="l"/>
            <a:r>
              <a:rPr lang="en-US" altLang="zh-CN" b="0" i="0" dirty="0">
                <a:solidFill>
                  <a:srgbClr val="333333"/>
                </a:solidFill>
                <a:effectLst/>
                <a:latin typeface="Calibri" panose="020F0502020204030204" pitchFamily="34" charset="0"/>
                <a:ea typeface="+mn-ea"/>
                <a:cs typeface="Calibri" panose="020F0502020204030204" pitchFamily="34" charset="0"/>
              </a:rPr>
              <a:t>Unfortunately, pinpointing network connectivity issues is not an easy job in containerized large model training scenario.</a:t>
            </a:r>
          </a:p>
          <a:p>
            <a:pPr algn="l"/>
            <a:r>
              <a:rPr lang="en-US" altLang="zh-CN" b="0" i="0" dirty="0">
                <a:solidFill>
                  <a:srgbClr val="333333"/>
                </a:solidFill>
                <a:effectLst/>
                <a:latin typeface="Calibri" panose="020F0502020204030204" pitchFamily="34" charset="0"/>
                <a:ea typeface="+mn-ea"/>
                <a:cs typeface="Calibri" panose="020F0502020204030204" pitchFamily="34" charset="0"/>
              </a:rPr>
              <a:t>This is just like pinpointing network issues in traditional data centers is not easy, while model training workloads further adds to the difficulty.</a:t>
            </a:r>
          </a:p>
          <a:p>
            <a:pPr algn="l"/>
            <a:r>
              <a:rPr lang="en-US" altLang="zh-CN" b="0" i="0" dirty="0">
                <a:solidFill>
                  <a:srgbClr val="333333"/>
                </a:solidFill>
                <a:effectLst/>
                <a:latin typeface="Calibri" panose="020F0502020204030204" pitchFamily="34" charset="0"/>
                <a:ea typeface="+mn-ea"/>
                <a:cs typeface="Calibri" panose="020F0502020204030204" pitchFamily="34" charset="0"/>
              </a:rPr>
              <a:t>The difficulty comes from three-fold reasons based on our operational experiences.</a:t>
            </a:r>
          </a:p>
          <a:p>
            <a:pPr algn="l"/>
            <a:r>
              <a:rPr lang="en-US" altLang="zh-CN" b="0" i="0" dirty="0">
                <a:solidFill>
                  <a:srgbClr val="333333"/>
                </a:solidFill>
                <a:effectLst/>
                <a:latin typeface="Calibri" panose="020F0502020204030204" pitchFamily="34" charset="0"/>
                <a:ea typeface="+mn-ea"/>
                <a:cs typeface="Calibri" panose="020F0502020204030204" pitchFamily="34" charset="0"/>
              </a:rPr>
              <a:t>They’re high dynamics of containers, endpoint-induced complexity, and the interplay between overlay and underlay networks.</a:t>
            </a:r>
          </a:p>
        </p:txBody>
      </p:sp>
      <p:sp>
        <p:nvSpPr>
          <p:cNvPr id="4" name="灯片编号占位符 3">
            <a:extLst>
              <a:ext uri="{FF2B5EF4-FFF2-40B4-BE49-F238E27FC236}">
                <a16:creationId xmlns:a16="http://schemas.microsoft.com/office/drawing/2014/main" id="{EBCB0C45-692A-15F3-D0CE-DAE5846FCC3D}"/>
              </a:ext>
            </a:extLst>
          </p:cNvPr>
          <p:cNvSpPr>
            <a:spLocks noGrp="1"/>
          </p:cNvSpPr>
          <p:nvPr>
            <p:ph type="sldNum" sz="quarter" idx="5"/>
          </p:nvPr>
        </p:nvSpPr>
        <p:spPr/>
        <p:txBody>
          <a:bodyPr/>
          <a:lstStyle/>
          <a:p>
            <a:fld id="{FBA909D7-2FEF-4905-BBEC-3085DE2A16DA}" type="slidenum">
              <a:rPr lang="zh-CN" altLang="en-US" smtClean="0"/>
              <a:t>7</a:t>
            </a:fld>
            <a:endParaRPr lang="zh-CN" altLang="en-US"/>
          </a:p>
        </p:txBody>
      </p:sp>
    </p:spTree>
    <p:extLst>
      <p:ext uri="{BB962C8B-B14F-4D97-AF65-F5344CB8AC3E}">
        <p14:creationId xmlns:p14="http://schemas.microsoft.com/office/powerpoint/2010/main" val="79526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D86D4-3B22-913E-527B-DC8F4CD944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216A9B-CA92-77B3-C01B-63C33F47D1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0D3ADF1-502C-B8E2-5878-B463F7B9BF29}"/>
              </a:ext>
            </a:extLst>
          </p:cNvPr>
          <p:cNvSpPr>
            <a:spLocks noGrp="1"/>
          </p:cNvSpPr>
          <p:nvPr>
            <p:ph type="body" idx="1"/>
          </p:nvPr>
        </p:nvSpPr>
        <p:spPr/>
        <p:txBody>
          <a:bodyPr/>
          <a:lstStyle/>
          <a:p>
            <a:pPr algn="l">
              <a:lnSpc>
                <a:spcPts val="2143"/>
              </a:lnSpc>
              <a:spcBef>
                <a:spcPts val="1029"/>
              </a:spcBef>
              <a:spcAft>
                <a:spcPts val="1029"/>
              </a:spcAft>
              <a:buNone/>
            </a:pPr>
            <a:r>
              <a:rPr lang="en-US" altLang="zh-CN" sz="1200" b="0" i="0" kern="1200" dirty="0">
                <a:solidFill>
                  <a:schemeClr val="tx1"/>
                </a:solidFill>
                <a:effectLst/>
                <a:latin typeface="+mn-lt"/>
                <a:ea typeface="+mn-ea"/>
                <a:cs typeface="+mn-cs"/>
              </a:rPr>
              <a:t>Let me explain in detail. First, containers are highly dynamic. Our production data show that over 50% of training containers live for less than sixty minutes, while containers with a higher-end configurations have a longer lifetime.</a:t>
            </a:r>
          </a:p>
          <a:p>
            <a:pPr algn="l">
              <a:lnSpc>
                <a:spcPts val="2143"/>
              </a:lnSpc>
              <a:spcBef>
                <a:spcPts val="1029"/>
              </a:spcBef>
              <a:spcAft>
                <a:spcPts val="1029"/>
              </a:spcAft>
              <a:buNone/>
            </a:pPr>
            <a:r>
              <a:rPr lang="en-US" altLang="zh-CN" sz="1200" b="0" i="0" strike="sngStrike" kern="1200" dirty="0">
                <a:solidFill>
                  <a:schemeClr val="tx1"/>
                </a:solidFill>
                <a:effectLst/>
                <a:latin typeface="+mn-lt"/>
                <a:ea typeface="+mn-ea"/>
                <a:cs typeface="+mn-cs"/>
              </a:rPr>
              <a:t>This is easy to understand because containers with lower-end hardware configurations are usually used for debugging or testing during the training process, which are more likely to be short-lived. After the debugging or testing, users will use higher-end containers for actual training tasks.</a:t>
            </a:r>
            <a:endParaRPr lang="en" altLang="zh-CN" sz="1200" b="0" i="0" strike="sngStrike"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9B5A28E0-CFB9-1EBE-8A96-019E40D68FB8}"/>
              </a:ext>
            </a:extLst>
          </p:cNvPr>
          <p:cNvSpPr>
            <a:spLocks noGrp="1"/>
          </p:cNvSpPr>
          <p:nvPr>
            <p:ph type="sldNum" sz="quarter" idx="5"/>
          </p:nvPr>
        </p:nvSpPr>
        <p:spPr/>
        <p:txBody>
          <a:bodyPr/>
          <a:lstStyle/>
          <a:p>
            <a:fld id="{FBA909D7-2FEF-4905-BBEC-3085DE2A16DA}" type="slidenum">
              <a:rPr lang="zh-CN" altLang="en-US" smtClean="0"/>
              <a:t>8</a:t>
            </a:fld>
            <a:endParaRPr lang="zh-CN" altLang="en-US"/>
          </a:p>
        </p:txBody>
      </p:sp>
    </p:spTree>
    <p:extLst>
      <p:ext uri="{BB962C8B-B14F-4D97-AF65-F5344CB8AC3E}">
        <p14:creationId xmlns:p14="http://schemas.microsoft.com/office/powerpoint/2010/main" val="361366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060E-B976-8AEB-AFA9-5CBF81BB576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DC0030-E230-3198-F92B-39B75B1E8E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0E1535D-E235-0974-5D64-8635E9B23E7E}"/>
              </a:ext>
            </a:extLst>
          </p:cNvPr>
          <p:cNvSpPr>
            <a:spLocks noGrp="1"/>
          </p:cNvSpPr>
          <p:nvPr>
            <p:ph type="body" idx="1"/>
          </p:nvPr>
        </p:nvSpPr>
        <p:spPr/>
        <p:txBody>
          <a:bodyPr/>
          <a:lstStyle/>
          <a:p>
            <a:pPr algn="l"/>
            <a:r>
              <a:rPr lang="en-US" altLang="zh-CN" sz="1200" b="0" i="0" kern="1200" dirty="0">
                <a:solidFill>
                  <a:schemeClr val="tx1"/>
                </a:solidFill>
                <a:effectLst/>
                <a:latin typeface="+mn-lt"/>
                <a:ea typeface="+mn-ea"/>
                <a:cs typeface="+mn-cs"/>
              </a:rPr>
              <a:t>We also notice that even containers within the same training task can start up minutes apart due to resource scheduling delays in different hosts.</a:t>
            </a:r>
          </a:p>
          <a:p>
            <a:pPr algn="l"/>
            <a:r>
              <a:rPr lang="en-US" altLang="zh-CN" sz="1200" b="0" i="0" kern="1200" dirty="0">
                <a:solidFill>
                  <a:schemeClr val="tx1"/>
                </a:solidFill>
                <a:effectLst/>
                <a:latin typeface="+mn-lt"/>
                <a:ea typeface="+mn-ea"/>
                <a:cs typeface="+mn-cs"/>
              </a:rPr>
              <a:t>And the longest delay can last for 10 minutes.</a:t>
            </a:r>
          </a:p>
          <a:p>
            <a:pPr algn="l"/>
            <a:r>
              <a:rPr lang="en-US" altLang="zh-CN" sz="1200" b="0" i="0" kern="1200" dirty="0">
                <a:solidFill>
                  <a:schemeClr val="tx1"/>
                </a:solidFill>
                <a:effectLst/>
                <a:latin typeface="+mn-lt"/>
                <a:ea typeface="+mn-ea"/>
                <a:cs typeface="+mn-cs"/>
              </a:rPr>
              <a:t>All the above container dynamics make the network topology changes frequently, making it difficult to keep continuous monitoring.</a:t>
            </a:r>
          </a:p>
          <a:p>
            <a:pPr algn="l"/>
            <a:r>
              <a:rPr lang="en-US" altLang="zh-CN" sz="1200" b="0" i="0" kern="1200" dirty="0">
                <a:solidFill>
                  <a:schemeClr val="tx1"/>
                </a:solidFill>
                <a:effectLst/>
                <a:latin typeface="+mn-lt"/>
                <a:ea typeface="+mn-ea"/>
                <a:cs typeface="+mn-cs"/>
              </a:rPr>
              <a:t>This is the </a:t>
            </a:r>
            <a:r>
              <a:rPr lang="en-US" altLang="zh-CN" sz="1200" b="1" i="0" kern="1200" dirty="0">
                <a:solidFill>
                  <a:schemeClr val="tx1"/>
                </a:solidFill>
                <a:effectLst/>
                <a:latin typeface="+mn-lt"/>
                <a:ea typeface="+mn-ea"/>
                <a:cs typeface="+mn-cs"/>
              </a:rPr>
              <a:t>Challenge 1</a:t>
            </a:r>
            <a:r>
              <a:rPr lang="en-US" altLang="zh-CN" sz="1200" b="0" i="0" kern="1200" dirty="0">
                <a:solidFill>
                  <a:schemeClr val="tx1"/>
                </a:solidFill>
                <a:effectLst/>
                <a:latin typeface="+mn-lt"/>
                <a:ea typeface="+mn-ea"/>
                <a:cs typeface="+mn-cs"/>
              </a:rPr>
              <a:t>: we need fast probing mechanisms on such dynamic network topologies.</a:t>
            </a:r>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D3E6762D-BDDF-B3CE-6AC2-798A7F8C3035}"/>
              </a:ext>
            </a:extLst>
          </p:cNvPr>
          <p:cNvSpPr>
            <a:spLocks noGrp="1"/>
          </p:cNvSpPr>
          <p:nvPr>
            <p:ph type="sldNum" sz="quarter" idx="5"/>
          </p:nvPr>
        </p:nvSpPr>
        <p:spPr/>
        <p:txBody>
          <a:bodyPr/>
          <a:lstStyle/>
          <a:p>
            <a:fld id="{FBA909D7-2FEF-4905-BBEC-3085DE2A16DA}" type="slidenum">
              <a:rPr lang="zh-CN" altLang="en-US" smtClean="0"/>
              <a:t>9</a:t>
            </a:fld>
            <a:endParaRPr lang="zh-CN" altLang="en-US"/>
          </a:p>
        </p:txBody>
      </p:sp>
    </p:spTree>
    <p:extLst>
      <p:ext uri="{BB962C8B-B14F-4D97-AF65-F5344CB8AC3E}">
        <p14:creationId xmlns:p14="http://schemas.microsoft.com/office/powerpoint/2010/main" val="417481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F6CB2-0737-4DA8-A070-AF660CF5B3B5}"/>
              </a:ext>
            </a:extLst>
          </p:cNvPr>
          <p:cNvSpPr>
            <a:spLocks noGrp="1"/>
          </p:cNvSpPr>
          <p:nvPr>
            <p:ph type="ctrTitle"/>
          </p:nvPr>
        </p:nvSpPr>
        <p:spPr>
          <a:xfrm>
            <a:off x="1524000" y="1122363"/>
            <a:ext cx="9144000" cy="2387600"/>
          </a:xfrm>
        </p:spPr>
        <p:txBody>
          <a:bodyPr anchor="b"/>
          <a:lstStyle>
            <a:lvl1pPr algn="ctr">
              <a:defRPr sz="6000" b="1">
                <a:latin typeface="Calibri Light" panose="020F0302020204030204" pitchFamily="34" charset="0"/>
                <a:cs typeface="Calibri Light" panose="020F030202020403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D792C5D3-D183-4F1C-8F87-37C374B48BF5}"/>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1E52FC-771B-4ED1-BD1E-22DC28F8591D}"/>
              </a:ext>
            </a:extLst>
          </p:cNvPr>
          <p:cNvSpPr>
            <a:spLocks noGrp="1"/>
          </p:cNvSpPr>
          <p:nvPr>
            <p:ph type="dt" sz="half" idx="10"/>
          </p:nvPr>
        </p:nvSpPr>
        <p:spPr/>
        <p:txBody>
          <a:bodyPr/>
          <a:lstStyle/>
          <a:p>
            <a:fld id="{154303D7-9A02-433C-A08D-0F313998DBE1}" type="datetime1">
              <a:rPr lang="zh-CN" altLang="en-US" smtClean="0"/>
              <a:t>2025/9/10</a:t>
            </a:fld>
            <a:endParaRPr lang="zh-CN" altLang="en-US"/>
          </a:p>
        </p:txBody>
      </p:sp>
      <p:sp>
        <p:nvSpPr>
          <p:cNvPr id="5" name="页脚占位符 4">
            <a:extLst>
              <a:ext uri="{FF2B5EF4-FFF2-40B4-BE49-F238E27FC236}">
                <a16:creationId xmlns:a16="http://schemas.microsoft.com/office/drawing/2014/main" id="{D11C3596-311F-4BE9-B1FC-24431B76E6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2F7458-9816-4ABB-9EE1-3855F8C0377D}"/>
              </a:ext>
            </a:extLst>
          </p:cNvPr>
          <p:cNvSpPr>
            <a:spLocks noGrp="1"/>
          </p:cNvSpPr>
          <p:nvPr>
            <p:ph type="sldNum" sz="quarter" idx="12"/>
          </p:nvPr>
        </p:nvSpPr>
        <p:spPr/>
        <p:txBody>
          <a:bodyPr/>
          <a:lstStyle>
            <a:lvl1pPr>
              <a:defRPr sz="2000">
                <a:solidFill>
                  <a:srgbClr val="912F6C"/>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33744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大纲">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581400" y="1432062"/>
            <a:ext cx="5029201" cy="4351338"/>
          </a:xfrm>
        </p:spPr>
        <p:txBody>
          <a:bodyPr>
            <a:normAutofit/>
          </a:bodyPr>
          <a:lstStyle>
            <a:lvl1pPr marL="514350" indent="-514350" algn="l">
              <a:buClr>
                <a:srgbClr val="912F6C"/>
              </a:buClr>
              <a:buFont typeface="+mj-lt"/>
              <a:buAutoNum type="arabicPeriod"/>
              <a:defRPr sz="4000">
                <a:latin typeface="Calibri" panose="020F0502020204030204" pitchFamily="34" charset="0"/>
                <a:cs typeface="Calibri" panose="020F0502020204030204" pitchFamily="34" charset="0"/>
              </a:defRPr>
            </a:lvl1pPr>
            <a:lvl2pPr marL="914400" indent="-457200" algn="l">
              <a:buClr>
                <a:srgbClr val="912F6C"/>
              </a:buClr>
              <a:buFont typeface="+mj-lt"/>
              <a:buAutoNum type="arabicPeriod"/>
              <a:defRPr sz="4000">
                <a:latin typeface="Calibri" panose="020F0502020204030204" pitchFamily="34" charset="0"/>
                <a:cs typeface="Calibri" panose="020F0502020204030204" pitchFamily="34" charset="0"/>
              </a:defRPr>
            </a:lvl2pPr>
            <a:lvl3pPr marL="1371600" indent="-457200" algn="l">
              <a:buClr>
                <a:srgbClr val="912F6C"/>
              </a:buClr>
              <a:buFont typeface="+mj-lt"/>
              <a:buAutoNum type="arabicPeriod"/>
              <a:defRPr sz="4000">
                <a:latin typeface="Calibri" panose="020F0502020204030204" pitchFamily="34" charset="0"/>
                <a:cs typeface="Calibri" panose="020F0502020204030204" pitchFamily="34" charset="0"/>
              </a:defRPr>
            </a:lvl3pPr>
            <a:lvl4pPr marL="1714500" indent="-342900" algn="l">
              <a:buClr>
                <a:srgbClr val="912F6C"/>
              </a:buClr>
              <a:buFont typeface="+mj-lt"/>
              <a:buAutoNum type="arabicPeriod"/>
              <a:defRPr sz="4000">
                <a:latin typeface="Calibri" panose="020F0502020204030204" pitchFamily="34" charset="0"/>
                <a:cs typeface="Calibri" panose="020F0502020204030204" pitchFamily="34" charset="0"/>
              </a:defRPr>
            </a:lvl4pPr>
            <a:lvl5pPr marL="2171700" indent="-342900" algn="l">
              <a:buClr>
                <a:srgbClr val="912F6C"/>
              </a:buClr>
              <a:buFont typeface="+mj-lt"/>
              <a:buAutoNum type="arabicPeriod"/>
              <a:defRPr sz="4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2025/9/10</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912F6C"/>
                </a:solidFill>
              </a:defRPr>
            </a:lvl1pPr>
          </a:lstStyle>
          <a:p>
            <a:fld id="{84BCC322-D5A9-47A8-A5BE-5D9C2195FFDA}" type="slidenum">
              <a:rPr lang="zh-CN" altLang="en-US" smtClean="0"/>
              <a:pPr/>
              <a:t>‹#›</a:t>
            </a:fld>
            <a:endParaRPr lang="zh-CN" altLang="en-US" dirty="0"/>
          </a:p>
        </p:txBody>
      </p:sp>
      <p:sp>
        <p:nvSpPr>
          <p:cNvPr id="8" name="标题 1">
            <a:extLst>
              <a:ext uri="{FF2B5EF4-FFF2-40B4-BE49-F238E27FC236}">
                <a16:creationId xmlns:a16="http://schemas.microsoft.com/office/drawing/2014/main" id="{67F34074-25C4-4E8B-AAD0-FB1D0E199F9F}"/>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9" name="直接连接符 8">
            <a:extLst>
              <a:ext uri="{FF2B5EF4-FFF2-40B4-BE49-F238E27FC236}">
                <a16:creationId xmlns:a16="http://schemas.microsoft.com/office/drawing/2014/main" id="{7405A2D5-E1E8-4340-BA70-D16EE9A71A8F}"/>
              </a:ext>
            </a:extLst>
          </p:cNvPr>
          <p:cNvCxnSpPr>
            <a:cxnSpLocks/>
          </p:cNvCxnSpPr>
          <p:nvPr userDrawn="1"/>
        </p:nvCxnSpPr>
        <p:spPr>
          <a:xfrm>
            <a:off x="325967" y="926368"/>
            <a:ext cx="11540067" cy="0"/>
          </a:xfrm>
          <a:prstGeom prst="line">
            <a:avLst/>
          </a:prstGeom>
          <a:ln w="76200">
            <a:solidFill>
              <a:srgbClr val="912F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25967" y="1057388"/>
            <a:ext cx="11540067" cy="4351338"/>
          </a:xfrm>
        </p:spPr>
        <p:txBody>
          <a:bodyPr/>
          <a:lstStyle>
            <a:lvl1pPr marL="444500" indent="-444500">
              <a:spcAft>
                <a:spcPts val="1200"/>
              </a:spcAft>
              <a:buClr>
                <a:srgbClr val="912F6C"/>
              </a:buClr>
              <a:buFont typeface="Wingdings" panose="05000000000000000000" pitchFamily="2" charset="2"/>
              <a:buChar char="p"/>
              <a:defRPr sz="3600" b="1">
                <a:latin typeface="Calibri" panose="020F0502020204030204" pitchFamily="34" charset="0"/>
                <a:cs typeface="Calibri" panose="020F0502020204030204" pitchFamily="34" charset="0"/>
              </a:defRPr>
            </a:lvl1pPr>
            <a:lvl2pPr marL="896938" indent="-357188">
              <a:spcBef>
                <a:spcPts val="600"/>
              </a:spcBef>
              <a:spcAft>
                <a:spcPts val="600"/>
              </a:spcAft>
              <a:buClr>
                <a:srgbClr val="912F6C"/>
              </a:buClr>
              <a:buFont typeface="Wingdings" panose="05000000000000000000" pitchFamily="2" charset="2"/>
              <a:buChar char="n"/>
              <a:defRPr sz="2800">
                <a:latin typeface="Calibri" panose="020F0502020204030204" pitchFamily="34" charset="0"/>
                <a:cs typeface="Calibri" panose="020F0502020204030204" pitchFamily="34" charset="0"/>
              </a:defRPr>
            </a:lvl2pPr>
            <a:lvl3pPr marL="1371600" indent="-457200">
              <a:spcBef>
                <a:spcPts val="1200"/>
              </a:spcBef>
              <a:spcAft>
                <a:spcPts val="1200"/>
              </a:spcAft>
              <a:buClrTx/>
              <a:buFont typeface="+mj-lt"/>
              <a:buAutoNum type="arabicPeriod"/>
              <a:defRPr sz="2800">
                <a:latin typeface="Calibri" panose="020F0502020204030204" pitchFamily="34" charset="0"/>
                <a:cs typeface="Calibri" panose="020F0502020204030204" pitchFamily="34" charset="0"/>
              </a:defRPr>
            </a:lvl3pPr>
            <a:lvl4pPr marL="1600200" indent="-228600">
              <a:buClr>
                <a:srgbClr val="912F6C"/>
              </a:buClr>
              <a:buFont typeface="Wingdings" panose="05000000000000000000" pitchFamily="2" charset="2"/>
              <a:buChar char="n"/>
              <a:defRPr sz="2000">
                <a:latin typeface="Calibri" panose="020F0502020204030204" pitchFamily="34" charset="0"/>
                <a:cs typeface="Calibri" panose="020F0502020204030204" pitchFamily="34" charset="0"/>
              </a:defRPr>
            </a:lvl4pPr>
            <a:lvl5pPr marL="2057400" indent="-228600">
              <a:buClr>
                <a:srgbClr val="912F6C"/>
              </a:buClr>
              <a:buFont typeface="Wingdings" panose="05000000000000000000" pitchFamily="2" charset="2"/>
              <a:buChar char="n"/>
              <a:defRPr sz="2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2025/9/10</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912F6C"/>
                </a:solidFill>
              </a:defRPr>
            </a:lvl1pPr>
          </a:lstStyle>
          <a:p>
            <a:fld id="{84BCC322-D5A9-47A8-A5BE-5D9C2195FFDA}" type="slidenum">
              <a:rPr lang="zh-CN" altLang="en-US" smtClean="0"/>
              <a:pPr/>
              <a:t>‹#›</a:t>
            </a:fld>
            <a:endParaRPr lang="zh-CN" altLang="en-US" dirty="0"/>
          </a:p>
        </p:txBody>
      </p:sp>
      <p:sp>
        <p:nvSpPr>
          <p:cNvPr id="12" name="标题 1">
            <a:extLst>
              <a:ext uri="{FF2B5EF4-FFF2-40B4-BE49-F238E27FC236}">
                <a16:creationId xmlns:a16="http://schemas.microsoft.com/office/drawing/2014/main" id="{D9B86A31-C9C3-4206-8159-F7201A578A25}"/>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3" name="直接连接符 12">
            <a:extLst>
              <a:ext uri="{FF2B5EF4-FFF2-40B4-BE49-F238E27FC236}">
                <a16:creationId xmlns:a16="http://schemas.microsoft.com/office/drawing/2014/main" id="{B484E68D-8D0A-4F68-B3BC-DD3DA947EC25}"/>
              </a:ext>
            </a:extLst>
          </p:cNvPr>
          <p:cNvCxnSpPr>
            <a:cxnSpLocks/>
          </p:cNvCxnSpPr>
          <p:nvPr userDrawn="1"/>
        </p:nvCxnSpPr>
        <p:spPr>
          <a:xfrm>
            <a:off x="325967" y="926368"/>
            <a:ext cx="11540067" cy="0"/>
          </a:xfrm>
          <a:prstGeom prst="line">
            <a:avLst/>
          </a:prstGeom>
          <a:ln w="76200">
            <a:solidFill>
              <a:srgbClr val="912F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14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601FA485-F391-41B1-843C-88026CCE07F9}"/>
              </a:ext>
            </a:extLst>
          </p:cNvPr>
          <p:cNvSpPr>
            <a:spLocks noGrp="1"/>
          </p:cNvSpPr>
          <p:nvPr>
            <p:ph type="dt" sz="half" idx="10"/>
          </p:nvPr>
        </p:nvSpPr>
        <p:spPr/>
        <p:txBody>
          <a:bodyPr/>
          <a:lstStyle/>
          <a:p>
            <a:fld id="{EA89C43B-FA8B-4A19-9A46-5C4CE32C88EE}" type="datetime1">
              <a:rPr lang="zh-CN" altLang="en-US" smtClean="0"/>
              <a:t>2025/9/10</a:t>
            </a:fld>
            <a:endParaRPr lang="zh-CN" altLang="en-US"/>
          </a:p>
        </p:txBody>
      </p:sp>
      <p:sp>
        <p:nvSpPr>
          <p:cNvPr id="4" name="页脚占位符 3">
            <a:extLst>
              <a:ext uri="{FF2B5EF4-FFF2-40B4-BE49-F238E27FC236}">
                <a16:creationId xmlns:a16="http://schemas.microsoft.com/office/drawing/2014/main" id="{49F64874-29DD-4EE4-BC31-AB6CA442AAC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FD6C102-A730-4BA8-A896-0010A663054C}"/>
              </a:ext>
            </a:extLst>
          </p:cNvPr>
          <p:cNvSpPr>
            <a:spLocks noGrp="1"/>
          </p:cNvSpPr>
          <p:nvPr>
            <p:ph type="sldNum" sz="quarter" idx="12"/>
          </p:nvPr>
        </p:nvSpPr>
        <p:spPr/>
        <p:txBody>
          <a:bodyPr/>
          <a:lstStyle>
            <a:lvl1pPr>
              <a:defRPr sz="2000">
                <a:solidFill>
                  <a:srgbClr val="912F6C"/>
                </a:solidFill>
              </a:defRPr>
            </a:lvl1pPr>
          </a:lstStyle>
          <a:p>
            <a:fld id="{84BCC322-D5A9-47A8-A5BE-5D9C2195FFDA}" type="slidenum">
              <a:rPr lang="zh-CN" altLang="en-US" smtClean="0"/>
              <a:pPr/>
              <a:t>‹#›</a:t>
            </a:fld>
            <a:endParaRPr lang="zh-CN" altLang="en-US" dirty="0"/>
          </a:p>
        </p:txBody>
      </p:sp>
      <p:sp>
        <p:nvSpPr>
          <p:cNvPr id="9" name="标题 1">
            <a:extLst>
              <a:ext uri="{FF2B5EF4-FFF2-40B4-BE49-F238E27FC236}">
                <a16:creationId xmlns:a16="http://schemas.microsoft.com/office/drawing/2014/main" id="{DC1F1D9E-A313-4BB1-B9C2-9F57F5BE624D}"/>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0" name="直接连接符 9">
            <a:extLst>
              <a:ext uri="{FF2B5EF4-FFF2-40B4-BE49-F238E27FC236}">
                <a16:creationId xmlns:a16="http://schemas.microsoft.com/office/drawing/2014/main" id="{C4454C96-D8E1-413C-9C81-CCC708DB51FC}"/>
              </a:ext>
            </a:extLst>
          </p:cNvPr>
          <p:cNvCxnSpPr>
            <a:cxnSpLocks/>
          </p:cNvCxnSpPr>
          <p:nvPr userDrawn="1"/>
        </p:nvCxnSpPr>
        <p:spPr>
          <a:xfrm>
            <a:off x="325967" y="926368"/>
            <a:ext cx="11540067" cy="0"/>
          </a:xfrm>
          <a:prstGeom prst="line">
            <a:avLst/>
          </a:prstGeom>
          <a:ln w="76200">
            <a:solidFill>
              <a:srgbClr val="912F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3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341E977-A048-4275-8A40-BA9F637608A2}"/>
              </a:ext>
            </a:extLst>
          </p:cNvPr>
          <p:cNvSpPr>
            <a:spLocks noGrp="1"/>
          </p:cNvSpPr>
          <p:nvPr>
            <p:ph type="dt" sz="half" idx="10"/>
          </p:nvPr>
        </p:nvSpPr>
        <p:spPr/>
        <p:txBody>
          <a:bodyPr/>
          <a:lstStyle/>
          <a:p>
            <a:fld id="{B8FEC2C3-1F47-4A3E-B89A-7B93EDE076C3}" type="datetime1">
              <a:rPr lang="zh-CN" altLang="en-US" smtClean="0"/>
              <a:t>2025/9/10</a:t>
            </a:fld>
            <a:endParaRPr lang="zh-CN" altLang="en-US"/>
          </a:p>
        </p:txBody>
      </p:sp>
      <p:sp>
        <p:nvSpPr>
          <p:cNvPr id="3" name="页脚占位符 2">
            <a:extLst>
              <a:ext uri="{FF2B5EF4-FFF2-40B4-BE49-F238E27FC236}">
                <a16:creationId xmlns:a16="http://schemas.microsoft.com/office/drawing/2014/main" id="{3CA90E10-72BE-4178-AF15-B3743667B6A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9EC792A-B189-4146-8759-99A6EAC7AD5F}"/>
              </a:ext>
            </a:extLst>
          </p:cNvPr>
          <p:cNvSpPr>
            <a:spLocks noGrp="1"/>
          </p:cNvSpPr>
          <p:nvPr>
            <p:ph type="sldNum" sz="quarter" idx="12"/>
          </p:nvPr>
        </p:nvSpPr>
        <p:spPr/>
        <p:txBody>
          <a:bodyPr/>
          <a:lstStyle>
            <a:lvl1pPr>
              <a:defRPr sz="2000">
                <a:solidFill>
                  <a:srgbClr val="912F6C"/>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70950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A765B9-6910-42D8-B6AA-5A557D878B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672BBB-AA7D-43EA-8AEB-CF4B8B06A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0C4A263-CAC8-4A4E-B21B-4ADBF5507A4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8324-6762-4CB9-8C4A-64A254338395}" type="datetime1">
              <a:rPr lang="zh-CN" altLang="en-US" smtClean="0"/>
              <a:t>2025/9/10</a:t>
            </a:fld>
            <a:endParaRPr lang="zh-CN" altLang="en-US"/>
          </a:p>
        </p:txBody>
      </p:sp>
      <p:sp>
        <p:nvSpPr>
          <p:cNvPr id="5" name="页脚占位符 4">
            <a:extLst>
              <a:ext uri="{FF2B5EF4-FFF2-40B4-BE49-F238E27FC236}">
                <a16:creationId xmlns:a16="http://schemas.microsoft.com/office/drawing/2014/main" id="{CB653425-B828-41BE-AAF6-CE687A5782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D62796-75B2-4C94-92D1-D95F231C9E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rgbClr val="912F6C"/>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120913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9.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59.svg"/><Relationship Id="rId3" Type="http://schemas.openxmlformats.org/officeDocument/2006/relationships/image" Target="../media/image27.png"/><Relationship Id="rId21" Type="http://schemas.openxmlformats.org/officeDocument/2006/relationships/image" Target="../media/image56.png"/><Relationship Id="rId7" Type="http://schemas.openxmlformats.org/officeDocument/2006/relationships/image" Target="../media/image31.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58.png"/><Relationship Id="rId2" Type="http://schemas.openxmlformats.org/officeDocument/2006/relationships/notesSlide" Target="../notesSlides/notesSlide17.xml"/><Relationship Id="rId16" Type="http://schemas.openxmlformats.org/officeDocument/2006/relationships/image" Target="../media/image51.svg"/><Relationship Id="rId20" Type="http://schemas.openxmlformats.org/officeDocument/2006/relationships/image" Target="../media/image55.svg"/><Relationship Id="rId29"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46.png"/><Relationship Id="rId24" Type="http://schemas.openxmlformats.org/officeDocument/2006/relationships/image" Target="../media/image40.svg"/><Relationship Id="rId5" Type="http://schemas.openxmlformats.org/officeDocument/2006/relationships/image" Target="../media/image25.png"/><Relationship Id="rId15" Type="http://schemas.openxmlformats.org/officeDocument/2006/relationships/image" Target="../media/image50.png"/><Relationship Id="rId23" Type="http://schemas.openxmlformats.org/officeDocument/2006/relationships/image" Target="../media/image39.png"/><Relationship Id="rId28" Type="http://schemas.openxmlformats.org/officeDocument/2006/relationships/image" Target="../media/image61.svg"/><Relationship Id="rId10" Type="http://schemas.openxmlformats.org/officeDocument/2006/relationships/image" Target="../media/image30.svg"/><Relationship Id="rId19" Type="http://schemas.openxmlformats.org/officeDocument/2006/relationships/image" Target="../media/image54.png"/><Relationship Id="rId4" Type="http://schemas.openxmlformats.org/officeDocument/2006/relationships/image" Target="../media/image28.svg"/><Relationship Id="rId9" Type="http://schemas.openxmlformats.org/officeDocument/2006/relationships/image" Target="../media/image29.png"/><Relationship Id="rId14" Type="http://schemas.openxmlformats.org/officeDocument/2006/relationships/image" Target="../media/image49.svg"/><Relationship Id="rId22" Type="http://schemas.openxmlformats.org/officeDocument/2006/relationships/image" Target="../media/image57.svg"/><Relationship Id="rId27" Type="http://schemas.openxmlformats.org/officeDocument/2006/relationships/image" Target="../media/image60.png"/><Relationship Id="rId30" Type="http://schemas.openxmlformats.org/officeDocument/2006/relationships/image" Target="../media/image63.sv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5838B5C-9D05-63EA-BD56-1F4201A99198}"/>
              </a:ext>
            </a:extLst>
          </p:cNvPr>
          <p:cNvSpPr/>
          <p:nvPr/>
        </p:nvSpPr>
        <p:spPr>
          <a:xfrm>
            <a:off x="3490914" y="0"/>
            <a:ext cx="8701086" cy="800099"/>
          </a:xfrm>
          <a:prstGeom prst="rect">
            <a:avLst/>
          </a:prstGeom>
          <a:solidFill>
            <a:srgbClr val="4F1A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43A766EC-F07F-A041-91E8-A3BC83DFE63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98762" y="3675771"/>
            <a:ext cx="360000" cy="360000"/>
          </a:xfrm>
          <a:prstGeom prst="rect">
            <a:avLst/>
          </a:prstGeom>
        </p:spPr>
      </p:pic>
      <p:sp>
        <p:nvSpPr>
          <p:cNvPr id="5" name="标题 4">
            <a:extLst>
              <a:ext uri="{FF2B5EF4-FFF2-40B4-BE49-F238E27FC236}">
                <a16:creationId xmlns:a16="http://schemas.microsoft.com/office/drawing/2014/main" id="{83E45B8E-0B85-4D95-956C-05B243A2B79E}"/>
              </a:ext>
            </a:extLst>
          </p:cNvPr>
          <p:cNvSpPr>
            <a:spLocks noGrp="1"/>
          </p:cNvSpPr>
          <p:nvPr>
            <p:ph type="ctrTitle"/>
          </p:nvPr>
        </p:nvSpPr>
        <p:spPr>
          <a:xfrm>
            <a:off x="0" y="1633781"/>
            <a:ext cx="12192000" cy="1487683"/>
          </a:xfrm>
        </p:spPr>
        <p:txBody>
          <a:bodyPr anchor="ctr" anchorCtr="0">
            <a:noAutofit/>
          </a:bodyPr>
          <a:lstStyle/>
          <a:p>
            <a:r>
              <a:rPr lang="en-US" altLang="zh-CN" sz="4000" dirty="0" err="1">
                <a:latin typeface="Calibri" panose="020F0502020204030204" pitchFamily="34" charset="0"/>
                <a:ea typeface="Calibri" panose="020F0502020204030204" pitchFamily="34" charset="0"/>
                <a:cs typeface="Calibri" panose="020F0502020204030204" pitchFamily="34" charset="0"/>
              </a:rPr>
              <a:t>SkeletonHunter</a:t>
            </a:r>
            <a:r>
              <a:rPr lang="en-US" altLang="zh-CN" sz="4000" dirty="0">
                <a:latin typeface="Calibri" panose="020F0502020204030204" pitchFamily="34" charset="0"/>
                <a:ea typeface="Calibri" panose="020F0502020204030204" pitchFamily="34" charset="0"/>
                <a:cs typeface="Calibri" panose="020F0502020204030204" pitchFamily="34" charset="0"/>
              </a:rPr>
              <a:t>: Diagnosing and Localizing Network Failures in Containerized Large Model Training</a:t>
            </a:r>
            <a:endParaRPr lang="zh-CN" altLang="en-US" sz="4000" dirty="0">
              <a:latin typeface="Calibri" panose="020F0502020204030204" pitchFamily="34" charset="0"/>
              <a:cs typeface="Calibri" panose="020F0502020204030204" pitchFamily="34" charset="0"/>
            </a:endParaRPr>
          </a:p>
        </p:txBody>
      </p:sp>
      <p:sp>
        <p:nvSpPr>
          <p:cNvPr id="6" name="副标题 5">
            <a:extLst>
              <a:ext uri="{FF2B5EF4-FFF2-40B4-BE49-F238E27FC236}">
                <a16:creationId xmlns:a16="http://schemas.microsoft.com/office/drawing/2014/main" id="{534B8233-897D-4901-BF18-13944FC68E91}"/>
              </a:ext>
            </a:extLst>
          </p:cNvPr>
          <p:cNvSpPr>
            <a:spLocks noGrp="1"/>
          </p:cNvSpPr>
          <p:nvPr>
            <p:ph type="subTitle" idx="1"/>
          </p:nvPr>
        </p:nvSpPr>
        <p:spPr>
          <a:xfrm>
            <a:off x="188779" y="3678484"/>
            <a:ext cx="11757415" cy="1086618"/>
          </a:xfrm>
        </p:spPr>
        <p:txBody>
          <a:bodyPr>
            <a:normAutofit/>
          </a:bodyPr>
          <a:lstStyle/>
          <a:p>
            <a:r>
              <a:rPr lang="en-US" altLang="zh-CN" dirty="0"/>
              <a:t>Wei Liu      , Kun Qian, Zhenhua Li, </a:t>
            </a:r>
            <a:r>
              <a:rPr lang="en-US" altLang="zh-CN" dirty="0" err="1"/>
              <a:t>Tianyin</a:t>
            </a:r>
            <a:r>
              <a:rPr lang="en-US" altLang="zh-CN" dirty="0"/>
              <a:t> Xu, Yunhao Liu, Weicheng Wang,</a:t>
            </a:r>
          </a:p>
          <a:p>
            <a:r>
              <a:rPr lang="en-US" altLang="zh-CN" dirty="0"/>
              <a:t>Yun Zhang, </a:t>
            </a:r>
            <a:r>
              <a:rPr lang="en-US" altLang="zh-CN" dirty="0" err="1"/>
              <a:t>Jiakang</a:t>
            </a:r>
            <a:r>
              <a:rPr lang="en-US" altLang="zh-CN" dirty="0"/>
              <a:t> Li, </a:t>
            </a:r>
            <a:r>
              <a:rPr lang="en-US" altLang="zh-CN" dirty="0" err="1"/>
              <a:t>Shuhong</a:t>
            </a:r>
            <a:r>
              <a:rPr lang="en-US" altLang="zh-CN" dirty="0"/>
              <a:t> Zhu, Xue Li, Hongfei Xu, Fei Feng, </a:t>
            </a:r>
            <a:r>
              <a:rPr lang="en-US" altLang="zh-CN" dirty="0" err="1"/>
              <a:t>Ennan</a:t>
            </a:r>
            <a:r>
              <a:rPr lang="en-US" altLang="zh-CN" dirty="0"/>
              <a:t> Zhai</a:t>
            </a:r>
          </a:p>
        </p:txBody>
      </p:sp>
      <p:sp>
        <p:nvSpPr>
          <p:cNvPr id="3" name="灯片编号占位符 2">
            <a:extLst>
              <a:ext uri="{FF2B5EF4-FFF2-40B4-BE49-F238E27FC236}">
                <a16:creationId xmlns:a16="http://schemas.microsoft.com/office/drawing/2014/main" id="{C09C370D-6483-4A40-9AD0-F1382D58B290}"/>
              </a:ext>
            </a:extLst>
          </p:cNvPr>
          <p:cNvSpPr>
            <a:spLocks noGrp="1"/>
          </p:cNvSpPr>
          <p:nvPr>
            <p:ph type="sldNum" sz="quarter" idx="12"/>
          </p:nvPr>
        </p:nvSpPr>
        <p:spPr/>
        <p:txBody>
          <a:bodyPr/>
          <a:lstStyle/>
          <a:p>
            <a:fld id="{84BCC322-D5A9-47A8-A5BE-5D9C2195FFDA}" type="slidenum">
              <a:rPr lang="zh-CN" altLang="en-US" smtClean="0"/>
              <a:pPr/>
              <a:t>1</a:t>
            </a:fld>
            <a:endParaRPr lang="zh-CN" altLang="en-US" dirty="0"/>
          </a:p>
        </p:txBody>
      </p:sp>
      <p:pic>
        <p:nvPicPr>
          <p:cNvPr id="2" name="图片 16">
            <a:extLst>
              <a:ext uri="{FF2B5EF4-FFF2-40B4-BE49-F238E27FC236}">
                <a16:creationId xmlns:a16="http://schemas.microsoft.com/office/drawing/2014/main" id="{DA506195-DCA2-3F0A-52E7-6D972F47246C}"/>
              </a:ext>
            </a:extLst>
          </p:cNvPr>
          <p:cNvPicPr>
            <a:picLocks noChangeAspect="1"/>
          </p:cNvPicPr>
          <p:nvPr/>
        </p:nvPicPr>
        <p:blipFill rotWithShape="1">
          <a:blip r:embed="rId4">
            <a:extLst>
              <a:ext uri="{28A0092B-C50C-407E-A947-70E740481C1C}">
                <a14:useLocalDpi xmlns:a14="http://schemas.microsoft.com/office/drawing/2010/main" val="0"/>
              </a:ext>
            </a:extLst>
          </a:blip>
          <a:srcRect l="8480" t="19565" r="9046" b="22417"/>
          <a:stretch/>
        </p:blipFill>
        <p:spPr>
          <a:xfrm>
            <a:off x="9119264" y="5317178"/>
            <a:ext cx="2045703" cy="593613"/>
          </a:xfrm>
          <a:prstGeom prst="rect">
            <a:avLst/>
          </a:prstGeom>
        </p:spPr>
      </p:pic>
      <p:pic>
        <p:nvPicPr>
          <p:cNvPr id="13" name="图形 12">
            <a:extLst>
              <a:ext uri="{FF2B5EF4-FFF2-40B4-BE49-F238E27FC236}">
                <a16:creationId xmlns:a16="http://schemas.microsoft.com/office/drawing/2014/main" id="{AB6E594F-242C-AF94-11C8-D3FAA3A78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033" y="5317178"/>
            <a:ext cx="1874252" cy="590317"/>
          </a:xfrm>
          <a:prstGeom prst="rect">
            <a:avLst/>
          </a:prstGeom>
        </p:spPr>
      </p:pic>
      <p:pic>
        <p:nvPicPr>
          <p:cNvPr id="15" name="图形 14">
            <a:extLst>
              <a:ext uri="{FF2B5EF4-FFF2-40B4-BE49-F238E27FC236}">
                <a16:creationId xmlns:a16="http://schemas.microsoft.com/office/drawing/2014/main" id="{6A4ECE01-6ACD-2C5C-01B0-22CBDDB037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33090" y="5393759"/>
            <a:ext cx="3497248" cy="437156"/>
          </a:xfrm>
          <a:prstGeom prst="rect">
            <a:avLst/>
          </a:prstGeom>
        </p:spPr>
      </p:pic>
      <p:pic>
        <p:nvPicPr>
          <p:cNvPr id="8" name="图形 7">
            <a:extLst>
              <a:ext uri="{FF2B5EF4-FFF2-40B4-BE49-F238E27FC236}">
                <a16:creationId xmlns:a16="http://schemas.microsoft.com/office/drawing/2014/main" id="{AF41DFF8-B047-3DFA-6FEF-BECB58CFB0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00" y="23872"/>
            <a:ext cx="3377321" cy="776227"/>
          </a:xfrm>
          <a:prstGeom prst="rect">
            <a:avLst/>
          </a:prstGeom>
        </p:spPr>
      </p:pic>
    </p:spTree>
    <p:extLst>
      <p:ext uri="{BB962C8B-B14F-4D97-AF65-F5344CB8AC3E}">
        <p14:creationId xmlns:p14="http://schemas.microsoft.com/office/powerpoint/2010/main" val="405128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736F-8B9E-3973-38E9-55FA19317524}"/>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2A683B0-04F3-12E4-28AE-4F9E09AD138F}"/>
              </a:ext>
            </a:extLst>
          </p:cNvPr>
          <p:cNvSpPr>
            <a:spLocks noGrp="1"/>
          </p:cNvSpPr>
          <p:nvPr>
            <p:ph idx="1"/>
          </p:nvPr>
        </p:nvSpPr>
        <p:spPr>
          <a:xfrm>
            <a:off x="325967" y="1057387"/>
            <a:ext cx="11540067" cy="5550647"/>
          </a:xfrm>
        </p:spPr>
        <p:txBody>
          <a:bodyPr>
            <a:normAutofit/>
          </a:bodyPr>
          <a:lstStyle/>
          <a:p>
            <a:r>
              <a:rPr lang="en-US" altLang="zh-CN" dirty="0"/>
              <a:t>Endpoint-induced complexity</a:t>
            </a:r>
          </a:p>
          <a:p>
            <a:pPr lvl="1"/>
            <a:r>
              <a:rPr lang="en-US" altLang="zh-CN" dirty="0"/>
              <a:t>A training container can bind to </a:t>
            </a:r>
            <a:r>
              <a:rPr lang="en-US" altLang="zh-CN" b="1" dirty="0">
                <a:solidFill>
                  <a:schemeClr val="accent2">
                    <a:lumMod val="75000"/>
                  </a:schemeClr>
                </a:solidFill>
              </a:rPr>
              <a:t>multiple (e.g., eight) RNICs</a:t>
            </a:r>
            <a:r>
              <a:rPr lang="en-US" altLang="zh-CN" dirty="0"/>
              <a:t> (endpoints)</a:t>
            </a:r>
          </a:p>
          <a:p>
            <a:pPr lvl="1"/>
            <a:r>
              <a:rPr lang="en-US" altLang="zh-CN" dirty="0"/>
              <a:t>Adapting to different </a:t>
            </a:r>
            <a:r>
              <a:rPr lang="en-US" altLang="zh-CN" b="1" dirty="0">
                <a:solidFill>
                  <a:schemeClr val="accent6"/>
                </a:solidFill>
              </a:rPr>
              <a:t>parallelism patterns</a:t>
            </a:r>
          </a:p>
          <a:p>
            <a:pPr lvl="1"/>
            <a:r>
              <a:rPr lang="en-US" altLang="zh-CN" dirty="0"/>
              <a:t>Each endpoint pair should be covered for connectivity monitoring</a:t>
            </a:r>
          </a:p>
        </p:txBody>
      </p:sp>
      <p:sp>
        <p:nvSpPr>
          <p:cNvPr id="3" name="灯片编号占位符 2">
            <a:extLst>
              <a:ext uri="{FF2B5EF4-FFF2-40B4-BE49-F238E27FC236}">
                <a16:creationId xmlns:a16="http://schemas.microsoft.com/office/drawing/2014/main" id="{06ACB92E-74AD-AA83-D238-8725F2533568}"/>
              </a:ext>
            </a:extLst>
          </p:cNvPr>
          <p:cNvSpPr>
            <a:spLocks noGrp="1"/>
          </p:cNvSpPr>
          <p:nvPr>
            <p:ph type="sldNum" sz="quarter" idx="12"/>
          </p:nvPr>
        </p:nvSpPr>
        <p:spPr/>
        <p:txBody>
          <a:bodyPr/>
          <a:lstStyle/>
          <a:p>
            <a:fld id="{84BCC322-D5A9-47A8-A5BE-5D9C2195FFDA}" type="slidenum">
              <a:rPr lang="zh-CN" altLang="en-US" smtClean="0"/>
              <a:pPr/>
              <a:t>10</a:t>
            </a:fld>
            <a:endParaRPr lang="zh-CN" altLang="en-US" dirty="0"/>
          </a:p>
        </p:txBody>
      </p:sp>
      <p:sp>
        <p:nvSpPr>
          <p:cNvPr id="5" name="标题 4">
            <a:extLst>
              <a:ext uri="{FF2B5EF4-FFF2-40B4-BE49-F238E27FC236}">
                <a16:creationId xmlns:a16="http://schemas.microsoft.com/office/drawing/2014/main" id="{18B639D5-F7A7-2F2C-9165-D318A3F5CB53}"/>
              </a:ext>
            </a:extLst>
          </p:cNvPr>
          <p:cNvSpPr>
            <a:spLocks noGrp="1"/>
          </p:cNvSpPr>
          <p:nvPr>
            <p:ph type="title"/>
          </p:nvPr>
        </p:nvSpPr>
        <p:spPr/>
        <p:txBody>
          <a:bodyPr/>
          <a:lstStyle/>
          <a:p>
            <a:r>
              <a:rPr lang="en-US" altLang="zh-CN" dirty="0"/>
              <a:t>2. Motivation</a:t>
            </a:r>
            <a:endParaRPr lang="zh-CN" altLang="en-US" dirty="0"/>
          </a:p>
        </p:txBody>
      </p:sp>
      <p:pic>
        <p:nvPicPr>
          <p:cNvPr id="14" name="图片 13">
            <a:extLst>
              <a:ext uri="{FF2B5EF4-FFF2-40B4-BE49-F238E27FC236}">
                <a16:creationId xmlns:a16="http://schemas.microsoft.com/office/drawing/2014/main" id="{95E90EA1-70E2-8D5E-A5AC-1E294C7E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422" y="3429000"/>
            <a:ext cx="4527156" cy="3292477"/>
          </a:xfrm>
          <a:prstGeom prst="rect">
            <a:avLst/>
          </a:prstGeom>
        </p:spPr>
      </p:pic>
      <p:sp>
        <p:nvSpPr>
          <p:cNvPr id="15" name="文本框 14">
            <a:extLst>
              <a:ext uri="{FF2B5EF4-FFF2-40B4-BE49-F238E27FC236}">
                <a16:creationId xmlns:a16="http://schemas.microsoft.com/office/drawing/2014/main" id="{D3291A3D-57B5-D80F-293B-011466614C99}"/>
              </a:ext>
            </a:extLst>
          </p:cNvPr>
          <p:cNvSpPr txBox="1"/>
          <p:nvPr/>
        </p:nvSpPr>
        <p:spPr>
          <a:xfrm>
            <a:off x="325967" y="1809087"/>
            <a:ext cx="11540066" cy="1938992"/>
          </a:xfrm>
          <a:prstGeom prst="rect">
            <a:avLst/>
          </a:prstGeom>
          <a:solidFill>
            <a:srgbClr val="0070C0"/>
          </a:solidFill>
          <a:effectLst>
            <a:outerShdw blurRad="50800" dist="127000" dir="2700000" algn="tl" rotWithShape="0">
              <a:prstClr val="black">
                <a:alpha val="40000"/>
              </a:prstClr>
            </a:outerShdw>
          </a:effectLst>
        </p:spPr>
        <p:txBody>
          <a:bodyPr wrap="square" rtlCol="0">
            <a:spAutoFit/>
          </a:bodyPr>
          <a:lstStyle/>
          <a:p>
            <a:pPr algn="ctr"/>
            <a:r>
              <a:rPr lang="en-US" altLang="zh-CN" sz="4000" b="1" i="1" dirty="0">
                <a:solidFill>
                  <a:srgbClr val="FFC000"/>
                </a:solidFill>
              </a:rPr>
              <a:t>Challenge 2</a:t>
            </a:r>
          </a:p>
          <a:p>
            <a:pPr algn="ctr"/>
            <a:r>
              <a:rPr lang="en-US" altLang="zh-CN" sz="4000" dirty="0">
                <a:solidFill>
                  <a:schemeClr val="bg1"/>
                </a:solidFill>
              </a:rPr>
              <a:t>Requiring efficient </a:t>
            </a:r>
            <a:r>
              <a:rPr lang="en-US" altLang="zh-CN" sz="4000" b="1" dirty="0">
                <a:solidFill>
                  <a:srgbClr val="FFC000"/>
                </a:solidFill>
              </a:rPr>
              <a:t>coverage</a:t>
            </a:r>
            <a:r>
              <a:rPr lang="en-US" altLang="zh-CN" sz="4000" dirty="0">
                <a:solidFill>
                  <a:schemeClr val="bg1"/>
                </a:solidFill>
              </a:rPr>
              <a:t> of the endpoint-induced complexity</a:t>
            </a:r>
            <a:endParaRPr lang="zh-CN" altLang="en-US" sz="4000" dirty="0">
              <a:solidFill>
                <a:schemeClr val="bg1"/>
              </a:solidFill>
            </a:endParaRPr>
          </a:p>
        </p:txBody>
      </p:sp>
    </p:spTree>
    <p:extLst>
      <p:ext uri="{BB962C8B-B14F-4D97-AF65-F5344CB8AC3E}">
        <p14:creationId xmlns:p14="http://schemas.microsoft.com/office/powerpoint/2010/main" val="867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1910-7EC2-0CDB-6FC9-5AC71C3B227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9C0FC1ED-211C-E51A-F644-12BA3DBFE6B1}"/>
              </a:ext>
            </a:extLst>
          </p:cNvPr>
          <p:cNvSpPr>
            <a:spLocks noGrp="1"/>
          </p:cNvSpPr>
          <p:nvPr>
            <p:ph idx="1"/>
          </p:nvPr>
        </p:nvSpPr>
        <p:spPr>
          <a:xfrm>
            <a:off x="325967" y="1057387"/>
            <a:ext cx="11540067" cy="5550647"/>
          </a:xfrm>
        </p:spPr>
        <p:txBody>
          <a:bodyPr>
            <a:normAutofit/>
          </a:bodyPr>
          <a:lstStyle/>
          <a:p>
            <a:r>
              <a:rPr lang="en-US" altLang="zh-CN" dirty="0"/>
              <a:t>Interplay between overlay and underlay networks</a:t>
            </a:r>
          </a:p>
          <a:p>
            <a:pPr lvl="1"/>
            <a:r>
              <a:rPr lang="en-US" altLang="zh-CN" dirty="0"/>
              <a:t>Multi-tenant support through overlay networks</a:t>
            </a:r>
          </a:p>
          <a:p>
            <a:pPr lvl="1"/>
            <a:r>
              <a:rPr lang="en-US" altLang="zh-CN" dirty="0" err="1"/>
              <a:t>SRIOV+eSwitch</a:t>
            </a:r>
            <a:r>
              <a:rPr lang="en-US" altLang="zh-CN" dirty="0"/>
              <a:t> to </a:t>
            </a:r>
            <a:r>
              <a:rPr lang="en-US" altLang="zh-CN" b="1" dirty="0"/>
              <a:t>offload overlay traffic </a:t>
            </a:r>
            <a:r>
              <a:rPr lang="en-US" altLang="zh-CN" dirty="0"/>
              <a:t>to physical RNICs</a:t>
            </a:r>
          </a:p>
          <a:p>
            <a:pPr lvl="1"/>
            <a:r>
              <a:rPr lang="en-US" altLang="zh-CN" dirty="0"/>
              <a:t>Virtual switch to determine traffic switching in data plane</a:t>
            </a:r>
          </a:p>
          <a:p>
            <a:pPr lvl="1"/>
            <a:r>
              <a:rPr lang="en-US" altLang="zh-CN" b="1" dirty="0">
                <a:solidFill>
                  <a:srgbClr val="7030A0"/>
                </a:solidFill>
              </a:rPr>
              <a:t>40 flow table items </a:t>
            </a:r>
            <a:r>
              <a:rPr lang="en-US" altLang="zh-CN" dirty="0"/>
              <a:t>on average, </a:t>
            </a:r>
            <a:r>
              <a:rPr lang="en-US" altLang="zh-CN" b="1" dirty="0">
                <a:solidFill>
                  <a:srgbClr val="00B050"/>
                </a:solidFill>
              </a:rPr>
              <a:t>9.3K max </a:t>
            </a:r>
            <a:r>
              <a:rPr lang="en-US" altLang="zh-CN" dirty="0"/>
              <a:t>on each host</a:t>
            </a:r>
          </a:p>
        </p:txBody>
      </p:sp>
      <p:sp>
        <p:nvSpPr>
          <p:cNvPr id="3" name="灯片编号占位符 2">
            <a:extLst>
              <a:ext uri="{FF2B5EF4-FFF2-40B4-BE49-F238E27FC236}">
                <a16:creationId xmlns:a16="http://schemas.microsoft.com/office/drawing/2014/main" id="{41E64315-B28B-08D3-7708-9F0DB4EE39DE}"/>
              </a:ext>
            </a:extLst>
          </p:cNvPr>
          <p:cNvSpPr>
            <a:spLocks noGrp="1"/>
          </p:cNvSpPr>
          <p:nvPr>
            <p:ph type="sldNum" sz="quarter" idx="12"/>
          </p:nvPr>
        </p:nvSpPr>
        <p:spPr/>
        <p:txBody>
          <a:bodyPr/>
          <a:lstStyle/>
          <a:p>
            <a:fld id="{84BCC322-D5A9-47A8-A5BE-5D9C2195FFDA}" type="slidenum">
              <a:rPr lang="zh-CN" altLang="en-US" smtClean="0"/>
              <a:pPr/>
              <a:t>11</a:t>
            </a:fld>
            <a:endParaRPr lang="zh-CN" altLang="en-US" dirty="0"/>
          </a:p>
        </p:txBody>
      </p:sp>
      <p:sp>
        <p:nvSpPr>
          <p:cNvPr id="5" name="标题 4">
            <a:extLst>
              <a:ext uri="{FF2B5EF4-FFF2-40B4-BE49-F238E27FC236}">
                <a16:creationId xmlns:a16="http://schemas.microsoft.com/office/drawing/2014/main" id="{92FE8C57-1026-D01F-FC0F-6CB50F8169F2}"/>
              </a:ext>
            </a:extLst>
          </p:cNvPr>
          <p:cNvSpPr>
            <a:spLocks noGrp="1"/>
          </p:cNvSpPr>
          <p:nvPr>
            <p:ph type="title"/>
          </p:nvPr>
        </p:nvSpPr>
        <p:spPr/>
        <p:txBody>
          <a:bodyPr/>
          <a:lstStyle/>
          <a:p>
            <a:r>
              <a:rPr lang="en-US" altLang="zh-CN" dirty="0"/>
              <a:t>2. Motivation</a:t>
            </a:r>
            <a:endParaRPr lang="zh-CN" altLang="en-US" dirty="0"/>
          </a:p>
        </p:txBody>
      </p:sp>
      <p:pic>
        <p:nvPicPr>
          <p:cNvPr id="2" name="图片 1">
            <a:extLst>
              <a:ext uri="{FF2B5EF4-FFF2-40B4-BE49-F238E27FC236}">
                <a16:creationId xmlns:a16="http://schemas.microsoft.com/office/drawing/2014/main" id="{8DCD3F5D-A17E-FA91-4663-2895C616E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58" y="4126763"/>
            <a:ext cx="5273886" cy="2594714"/>
          </a:xfrm>
          <a:prstGeom prst="rect">
            <a:avLst/>
          </a:prstGeom>
        </p:spPr>
      </p:pic>
      <p:pic>
        <p:nvPicPr>
          <p:cNvPr id="8" name="图片 7">
            <a:extLst>
              <a:ext uri="{FF2B5EF4-FFF2-40B4-BE49-F238E27FC236}">
                <a16:creationId xmlns:a16="http://schemas.microsoft.com/office/drawing/2014/main" id="{A77144E3-92A1-F756-F201-4914FEEC4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907" y="4126763"/>
            <a:ext cx="3344377" cy="2432274"/>
          </a:xfrm>
          <a:prstGeom prst="rect">
            <a:avLst/>
          </a:prstGeom>
        </p:spPr>
      </p:pic>
      <p:sp>
        <p:nvSpPr>
          <p:cNvPr id="9" name="文本框 8">
            <a:extLst>
              <a:ext uri="{FF2B5EF4-FFF2-40B4-BE49-F238E27FC236}">
                <a16:creationId xmlns:a16="http://schemas.microsoft.com/office/drawing/2014/main" id="{43E174ED-5120-FF2D-29BE-559FEDF6FC02}"/>
              </a:ext>
            </a:extLst>
          </p:cNvPr>
          <p:cNvSpPr txBox="1"/>
          <p:nvPr/>
        </p:nvSpPr>
        <p:spPr>
          <a:xfrm>
            <a:off x="325967" y="1809087"/>
            <a:ext cx="11540066" cy="1938992"/>
          </a:xfrm>
          <a:prstGeom prst="rect">
            <a:avLst/>
          </a:prstGeom>
          <a:solidFill>
            <a:srgbClr val="0070C0"/>
          </a:solidFill>
          <a:effectLst>
            <a:outerShdw blurRad="50800" dist="127000" dir="2700000" algn="tl" rotWithShape="0">
              <a:prstClr val="black">
                <a:alpha val="40000"/>
              </a:prstClr>
            </a:outerShdw>
          </a:effectLst>
        </p:spPr>
        <p:txBody>
          <a:bodyPr wrap="square" rtlCol="0">
            <a:spAutoFit/>
          </a:bodyPr>
          <a:lstStyle/>
          <a:p>
            <a:pPr algn="ctr"/>
            <a:r>
              <a:rPr lang="en-US" altLang="zh-CN" sz="4000" b="1" i="1" dirty="0">
                <a:solidFill>
                  <a:srgbClr val="FFC000"/>
                </a:solidFill>
              </a:rPr>
              <a:t>Challenge 3</a:t>
            </a:r>
          </a:p>
          <a:p>
            <a:pPr algn="ctr"/>
            <a:r>
              <a:rPr lang="en-US" altLang="zh-CN" sz="4000" dirty="0">
                <a:solidFill>
                  <a:schemeClr val="bg1"/>
                </a:solidFill>
              </a:rPr>
              <a:t>Requiring </a:t>
            </a:r>
            <a:r>
              <a:rPr lang="en-US" altLang="zh-CN" sz="4000" b="1" dirty="0">
                <a:solidFill>
                  <a:srgbClr val="FFC000"/>
                </a:solidFill>
              </a:rPr>
              <a:t>effective disentanglement </a:t>
            </a:r>
            <a:r>
              <a:rPr lang="en-US" altLang="zh-CN" sz="4000" dirty="0">
                <a:solidFill>
                  <a:schemeClr val="bg1"/>
                </a:solidFill>
              </a:rPr>
              <a:t>of the overlay-underlay </a:t>
            </a:r>
            <a:r>
              <a:rPr lang="en-US" altLang="zh-CN" sz="4000" b="1" dirty="0">
                <a:solidFill>
                  <a:srgbClr val="FFC000"/>
                </a:solidFill>
              </a:rPr>
              <a:t>interplay</a:t>
            </a:r>
            <a:endParaRPr lang="zh-CN" altLang="en-US" sz="4000" b="1" dirty="0">
              <a:solidFill>
                <a:srgbClr val="FFC000"/>
              </a:solidFill>
            </a:endParaRPr>
          </a:p>
        </p:txBody>
      </p:sp>
    </p:spTree>
    <p:extLst>
      <p:ext uri="{BB962C8B-B14F-4D97-AF65-F5344CB8AC3E}">
        <p14:creationId xmlns:p14="http://schemas.microsoft.com/office/powerpoint/2010/main" val="9535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0C15-F334-0AEF-7F3B-4043A93073D1}"/>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F2E59DEC-504C-8B85-FD14-FF80F74E1F03}"/>
              </a:ext>
            </a:extLst>
          </p:cNvPr>
          <p:cNvSpPr>
            <a:spLocks noGrp="1"/>
          </p:cNvSpPr>
          <p:nvPr>
            <p:ph idx="1"/>
          </p:nvPr>
        </p:nvSpPr>
        <p:spPr>
          <a:xfrm>
            <a:off x="325967" y="1057387"/>
            <a:ext cx="11540067" cy="5550647"/>
          </a:xfrm>
        </p:spPr>
        <p:txBody>
          <a:bodyPr>
            <a:normAutofit/>
          </a:bodyPr>
          <a:lstStyle/>
          <a:p>
            <a:r>
              <a:rPr lang="en-US" altLang="zh-CN" dirty="0"/>
              <a:t>Multiplicative effect of the complexity</a:t>
            </a:r>
          </a:p>
          <a:p>
            <a:pPr lvl="1"/>
            <a:r>
              <a:rPr lang="en-US" altLang="zh-CN" dirty="0"/>
              <a:t>X containers</a:t>
            </a:r>
          </a:p>
          <a:p>
            <a:pPr lvl="1"/>
            <a:r>
              <a:rPr lang="en-US" altLang="zh-CN" dirty="0"/>
              <a:t>Y RNICs for each container</a:t>
            </a:r>
          </a:p>
          <a:p>
            <a:pPr lvl="1"/>
            <a:r>
              <a:rPr lang="en-US" altLang="zh-CN" dirty="0"/>
              <a:t>Z virtual network components for each RNIC</a:t>
            </a:r>
          </a:p>
          <a:p>
            <a:pPr marL="539750" lvl="1" indent="0">
              <a:buNone/>
            </a:pPr>
            <a:endParaRPr lang="en-US" altLang="zh-CN" dirty="0"/>
          </a:p>
          <a:p>
            <a:pPr marL="539750" lvl="1" indent="0">
              <a:buNone/>
            </a:pPr>
            <a:r>
              <a:rPr lang="en-US" altLang="zh-CN" sz="3200" dirty="0"/>
              <a:t>Examining </a:t>
            </a:r>
            <a:r>
              <a:rPr lang="en-US" altLang="zh-CN" sz="3200" b="1" dirty="0">
                <a:solidFill>
                  <a:schemeClr val="accent6"/>
                </a:solidFill>
              </a:rPr>
              <a:t>X×Y×Z</a:t>
            </a:r>
            <a:r>
              <a:rPr lang="en-US" altLang="zh-CN" sz="3200" dirty="0"/>
              <a:t> network components in each training round!</a:t>
            </a:r>
          </a:p>
          <a:p>
            <a:pPr marL="539750" lvl="1" indent="0">
              <a:buNone/>
            </a:pPr>
            <a:endParaRPr lang="en-US" altLang="zh-CN" sz="3200" dirty="0"/>
          </a:p>
          <a:p>
            <a:pPr marL="539750" lvl="1" indent="0">
              <a:buNone/>
            </a:pPr>
            <a:r>
              <a:rPr lang="en-US" altLang="zh-CN" sz="3200" dirty="0"/>
              <a:t>e.g., </a:t>
            </a:r>
            <a:r>
              <a:rPr lang="en-US" altLang="zh-CN" sz="3200" b="1" dirty="0">
                <a:solidFill>
                  <a:srgbClr val="C00000"/>
                </a:solidFill>
              </a:rPr>
              <a:t>1K×8 ×16=128K</a:t>
            </a:r>
          </a:p>
        </p:txBody>
      </p:sp>
      <p:sp>
        <p:nvSpPr>
          <p:cNvPr id="3" name="灯片编号占位符 2">
            <a:extLst>
              <a:ext uri="{FF2B5EF4-FFF2-40B4-BE49-F238E27FC236}">
                <a16:creationId xmlns:a16="http://schemas.microsoft.com/office/drawing/2014/main" id="{380C98FC-6ACF-0423-AD52-80F4D617E04A}"/>
              </a:ext>
            </a:extLst>
          </p:cNvPr>
          <p:cNvSpPr>
            <a:spLocks noGrp="1"/>
          </p:cNvSpPr>
          <p:nvPr>
            <p:ph type="sldNum" sz="quarter" idx="12"/>
          </p:nvPr>
        </p:nvSpPr>
        <p:spPr/>
        <p:txBody>
          <a:bodyPr/>
          <a:lstStyle/>
          <a:p>
            <a:fld id="{84BCC322-D5A9-47A8-A5BE-5D9C2195FFDA}" type="slidenum">
              <a:rPr lang="zh-CN" altLang="en-US" smtClean="0"/>
              <a:pPr/>
              <a:t>12</a:t>
            </a:fld>
            <a:endParaRPr lang="zh-CN" altLang="en-US" dirty="0"/>
          </a:p>
        </p:txBody>
      </p:sp>
      <p:sp>
        <p:nvSpPr>
          <p:cNvPr id="5" name="标题 4">
            <a:extLst>
              <a:ext uri="{FF2B5EF4-FFF2-40B4-BE49-F238E27FC236}">
                <a16:creationId xmlns:a16="http://schemas.microsoft.com/office/drawing/2014/main" id="{6B79DE8D-6343-304D-2D67-9EE08E6414D0}"/>
              </a:ext>
            </a:extLst>
          </p:cNvPr>
          <p:cNvSpPr>
            <a:spLocks noGrp="1"/>
          </p:cNvSpPr>
          <p:nvPr>
            <p:ph type="title"/>
          </p:nvPr>
        </p:nvSpPr>
        <p:spPr/>
        <p:txBody>
          <a:bodyPr/>
          <a:lstStyle/>
          <a:p>
            <a:r>
              <a:rPr lang="en-US" altLang="zh-CN" dirty="0"/>
              <a:t>2. Motivation</a:t>
            </a:r>
            <a:endParaRPr lang="zh-CN" altLang="en-US" dirty="0"/>
          </a:p>
        </p:txBody>
      </p:sp>
    </p:spTree>
    <p:extLst>
      <p:ext uri="{BB962C8B-B14F-4D97-AF65-F5344CB8AC3E}">
        <p14:creationId xmlns:p14="http://schemas.microsoft.com/office/powerpoint/2010/main" val="39197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D7C6-5861-974B-5126-A8850942E93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030DD5BE-E4C7-A3AB-FAAA-6914D8290616}"/>
              </a:ext>
            </a:extLst>
          </p:cNvPr>
          <p:cNvSpPr>
            <a:spLocks noGrp="1"/>
          </p:cNvSpPr>
          <p:nvPr>
            <p:ph idx="1"/>
          </p:nvPr>
        </p:nvSpPr>
        <p:spPr>
          <a:xfrm>
            <a:off x="325967" y="1057387"/>
            <a:ext cx="11540067" cy="5550647"/>
          </a:xfrm>
        </p:spPr>
        <p:txBody>
          <a:bodyPr>
            <a:normAutofit/>
          </a:bodyPr>
          <a:lstStyle/>
          <a:p>
            <a:r>
              <a:rPr lang="en-US" altLang="zh-CN" dirty="0"/>
              <a:t>Opportunity——</a:t>
            </a:r>
            <a:r>
              <a:rPr lang="en" altLang="zh-CN" dirty="0"/>
              <a:t>Sparse spatial traffic distributions</a:t>
            </a:r>
            <a:endParaRPr lang="en-US" altLang="zh-CN" dirty="0"/>
          </a:p>
          <a:p>
            <a:pPr lvl="1"/>
            <a:r>
              <a:rPr lang="en-US" altLang="zh-CN" dirty="0"/>
              <a:t>Training data are only exchanged cross the GPUs with </a:t>
            </a:r>
            <a:r>
              <a:rPr lang="en-US" altLang="zh-CN" b="1" dirty="0">
                <a:solidFill>
                  <a:srgbClr val="0070C0"/>
                </a:solidFill>
              </a:rPr>
              <a:t>dependencies</a:t>
            </a:r>
          </a:p>
          <a:p>
            <a:pPr lvl="1"/>
            <a:r>
              <a:rPr lang="en-US" altLang="zh-CN" dirty="0"/>
              <a:t>Derived from various parallelism strategies</a:t>
            </a:r>
          </a:p>
        </p:txBody>
      </p:sp>
      <p:sp>
        <p:nvSpPr>
          <p:cNvPr id="3" name="灯片编号占位符 2">
            <a:extLst>
              <a:ext uri="{FF2B5EF4-FFF2-40B4-BE49-F238E27FC236}">
                <a16:creationId xmlns:a16="http://schemas.microsoft.com/office/drawing/2014/main" id="{85C4ECAA-C4BD-7392-8C13-D4B8038091DC}"/>
              </a:ext>
            </a:extLst>
          </p:cNvPr>
          <p:cNvSpPr>
            <a:spLocks noGrp="1"/>
          </p:cNvSpPr>
          <p:nvPr>
            <p:ph type="sldNum" sz="quarter" idx="12"/>
          </p:nvPr>
        </p:nvSpPr>
        <p:spPr/>
        <p:txBody>
          <a:bodyPr/>
          <a:lstStyle/>
          <a:p>
            <a:fld id="{84BCC322-D5A9-47A8-A5BE-5D9C2195FFDA}" type="slidenum">
              <a:rPr lang="zh-CN" altLang="en-US" smtClean="0"/>
              <a:pPr/>
              <a:t>13</a:t>
            </a:fld>
            <a:endParaRPr lang="zh-CN" altLang="en-US" dirty="0"/>
          </a:p>
        </p:txBody>
      </p:sp>
      <p:sp>
        <p:nvSpPr>
          <p:cNvPr id="5" name="标题 4">
            <a:extLst>
              <a:ext uri="{FF2B5EF4-FFF2-40B4-BE49-F238E27FC236}">
                <a16:creationId xmlns:a16="http://schemas.microsoft.com/office/drawing/2014/main" id="{B412EFCD-3924-6755-E70F-E48FCCD2600C}"/>
              </a:ext>
            </a:extLst>
          </p:cNvPr>
          <p:cNvSpPr>
            <a:spLocks noGrp="1"/>
          </p:cNvSpPr>
          <p:nvPr>
            <p:ph type="title"/>
          </p:nvPr>
        </p:nvSpPr>
        <p:spPr/>
        <p:txBody>
          <a:bodyPr/>
          <a:lstStyle/>
          <a:p>
            <a:r>
              <a:rPr lang="en-US" altLang="zh-CN" dirty="0"/>
              <a:t>2. Motivation</a:t>
            </a:r>
            <a:endParaRPr lang="zh-CN" altLang="en-US" dirty="0"/>
          </a:p>
        </p:txBody>
      </p:sp>
      <p:sp>
        <p:nvSpPr>
          <p:cNvPr id="16" name="矩形 15">
            <a:extLst>
              <a:ext uri="{FF2B5EF4-FFF2-40B4-BE49-F238E27FC236}">
                <a16:creationId xmlns:a16="http://schemas.microsoft.com/office/drawing/2014/main" id="{4602949F-55C6-6037-8BEF-D54782981420}"/>
              </a:ext>
            </a:extLst>
          </p:cNvPr>
          <p:cNvSpPr/>
          <p:nvPr/>
        </p:nvSpPr>
        <p:spPr>
          <a:xfrm rot="5400000">
            <a:off x="3228935" y="2667447"/>
            <a:ext cx="2913488" cy="4821730"/>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43" name="文本框 142">
            <a:extLst>
              <a:ext uri="{FF2B5EF4-FFF2-40B4-BE49-F238E27FC236}">
                <a16:creationId xmlns:a16="http://schemas.microsoft.com/office/drawing/2014/main" id="{0FD43433-21D9-5BBE-764C-271C89965D02}"/>
              </a:ext>
            </a:extLst>
          </p:cNvPr>
          <p:cNvSpPr txBox="1"/>
          <p:nvPr/>
        </p:nvSpPr>
        <p:spPr>
          <a:xfrm>
            <a:off x="2412413" y="3605788"/>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PP=1</a:t>
            </a:r>
            <a:endParaRPr kumimoji="1" lang="zh-CN" altLang="en-US" dirty="0">
              <a:latin typeface="Calibri" panose="020F0502020204030204" pitchFamily="34" charset="0"/>
              <a:cs typeface="Calibri" panose="020F0502020204030204" pitchFamily="34" charset="0"/>
            </a:endParaRPr>
          </a:p>
        </p:txBody>
      </p:sp>
      <p:sp>
        <p:nvSpPr>
          <p:cNvPr id="144" name="文本框 143">
            <a:extLst>
              <a:ext uri="{FF2B5EF4-FFF2-40B4-BE49-F238E27FC236}">
                <a16:creationId xmlns:a16="http://schemas.microsoft.com/office/drawing/2014/main" id="{218BFA1E-ABAB-B27D-6DAA-613E34CD2CBC}"/>
              </a:ext>
            </a:extLst>
          </p:cNvPr>
          <p:cNvSpPr txBox="1"/>
          <p:nvPr/>
        </p:nvSpPr>
        <p:spPr>
          <a:xfrm>
            <a:off x="2998889" y="3605788"/>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PP=2</a:t>
            </a:r>
            <a:endParaRPr kumimoji="1" lang="zh-CN" altLang="en-US" dirty="0">
              <a:latin typeface="Calibri" panose="020F0502020204030204" pitchFamily="34" charset="0"/>
              <a:cs typeface="Calibri" panose="020F0502020204030204" pitchFamily="34" charset="0"/>
            </a:endParaRPr>
          </a:p>
        </p:txBody>
      </p:sp>
      <p:sp>
        <p:nvSpPr>
          <p:cNvPr id="145" name="文本框 144">
            <a:extLst>
              <a:ext uri="{FF2B5EF4-FFF2-40B4-BE49-F238E27FC236}">
                <a16:creationId xmlns:a16="http://schemas.microsoft.com/office/drawing/2014/main" id="{F4179923-F87E-479A-FC76-8749E2CEE655}"/>
              </a:ext>
            </a:extLst>
          </p:cNvPr>
          <p:cNvSpPr txBox="1"/>
          <p:nvPr/>
        </p:nvSpPr>
        <p:spPr>
          <a:xfrm>
            <a:off x="6308248" y="3605788"/>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PP=8</a:t>
            </a:r>
            <a:endParaRPr kumimoji="1" lang="zh-CN" altLang="en-US" dirty="0">
              <a:latin typeface="Calibri" panose="020F0502020204030204" pitchFamily="34" charset="0"/>
              <a:cs typeface="Calibri" panose="020F0502020204030204" pitchFamily="34" charset="0"/>
            </a:endParaRPr>
          </a:p>
        </p:txBody>
      </p:sp>
      <p:sp>
        <p:nvSpPr>
          <p:cNvPr id="146" name="文本框 145">
            <a:extLst>
              <a:ext uri="{FF2B5EF4-FFF2-40B4-BE49-F238E27FC236}">
                <a16:creationId xmlns:a16="http://schemas.microsoft.com/office/drawing/2014/main" id="{D2EB9C52-B58B-9B93-AB01-DDC86E230B3E}"/>
              </a:ext>
            </a:extLst>
          </p:cNvPr>
          <p:cNvSpPr txBox="1"/>
          <p:nvPr/>
        </p:nvSpPr>
        <p:spPr>
          <a:xfrm>
            <a:off x="4509093" y="3549460"/>
            <a:ext cx="343364"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a:t>
            </a:r>
            <a:endParaRPr kumimoji="1" lang="zh-CN" altLang="en-US" dirty="0">
              <a:latin typeface="Calibri" panose="020F0502020204030204" pitchFamily="34" charset="0"/>
              <a:cs typeface="Calibri" panose="020F0502020204030204" pitchFamily="34" charset="0"/>
            </a:endParaRPr>
          </a:p>
        </p:txBody>
      </p:sp>
      <p:sp>
        <p:nvSpPr>
          <p:cNvPr id="17" name="矩形 16">
            <a:extLst>
              <a:ext uri="{FF2B5EF4-FFF2-40B4-BE49-F238E27FC236}">
                <a16:creationId xmlns:a16="http://schemas.microsoft.com/office/drawing/2014/main" id="{C81A0C6C-DAC2-614A-D697-07F8C1ACEE65}"/>
              </a:ext>
            </a:extLst>
          </p:cNvPr>
          <p:cNvSpPr/>
          <p:nvPr/>
        </p:nvSpPr>
        <p:spPr>
          <a:xfrm rot="5400000">
            <a:off x="1612151" y="4909758"/>
            <a:ext cx="2310802" cy="326360"/>
          </a:xfrm>
          <a:prstGeom prst="rect">
            <a:avLst/>
          </a:prstGeom>
          <a:solidFill>
            <a:srgbClr val="FFA907">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 name="矩形 17">
            <a:extLst>
              <a:ext uri="{FF2B5EF4-FFF2-40B4-BE49-F238E27FC236}">
                <a16:creationId xmlns:a16="http://schemas.microsoft.com/office/drawing/2014/main" id="{823FF1FD-43A0-FE5B-7E1D-840D452695D8}"/>
              </a:ext>
            </a:extLst>
          </p:cNvPr>
          <p:cNvSpPr/>
          <p:nvPr/>
        </p:nvSpPr>
        <p:spPr>
          <a:xfrm rot="5400000">
            <a:off x="2167165" y="4909756"/>
            <a:ext cx="2310802" cy="326360"/>
          </a:xfrm>
          <a:prstGeom prst="rect">
            <a:avLst/>
          </a:prstGeom>
          <a:solidFill>
            <a:srgbClr val="FFA907">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9" name="矩形 18">
            <a:extLst>
              <a:ext uri="{FF2B5EF4-FFF2-40B4-BE49-F238E27FC236}">
                <a16:creationId xmlns:a16="http://schemas.microsoft.com/office/drawing/2014/main" id="{D77DFE6B-C736-975A-B441-750DE1526D9A}"/>
              </a:ext>
            </a:extLst>
          </p:cNvPr>
          <p:cNvSpPr/>
          <p:nvPr/>
        </p:nvSpPr>
        <p:spPr>
          <a:xfrm rot="5400000">
            <a:off x="2722178" y="4909758"/>
            <a:ext cx="2310802" cy="326360"/>
          </a:xfrm>
          <a:prstGeom prst="rect">
            <a:avLst/>
          </a:prstGeom>
          <a:solidFill>
            <a:srgbClr val="FFA907">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0" name="矩形 19">
            <a:extLst>
              <a:ext uri="{FF2B5EF4-FFF2-40B4-BE49-F238E27FC236}">
                <a16:creationId xmlns:a16="http://schemas.microsoft.com/office/drawing/2014/main" id="{81807A10-2A5D-47A8-8EC9-760D7CA6D3F4}"/>
              </a:ext>
            </a:extLst>
          </p:cNvPr>
          <p:cNvSpPr/>
          <p:nvPr/>
        </p:nvSpPr>
        <p:spPr>
          <a:xfrm rot="5400000">
            <a:off x="3277191" y="4909756"/>
            <a:ext cx="2310802" cy="326360"/>
          </a:xfrm>
          <a:prstGeom prst="rect">
            <a:avLst/>
          </a:prstGeom>
          <a:solidFill>
            <a:srgbClr val="FFA907">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1" name="矩形 20">
            <a:extLst>
              <a:ext uri="{FF2B5EF4-FFF2-40B4-BE49-F238E27FC236}">
                <a16:creationId xmlns:a16="http://schemas.microsoft.com/office/drawing/2014/main" id="{B85E1222-A6E8-1954-C635-4FE2EEA6275E}"/>
              </a:ext>
            </a:extLst>
          </p:cNvPr>
          <p:cNvSpPr/>
          <p:nvPr/>
        </p:nvSpPr>
        <p:spPr>
          <a:xfrm rot="5400000">
            <a:off x="3796709" y="4909758"/>
            <a:ext cx="2310802" cy="326360"/>
          </a:xfrm>
          <a:prstGeom prst="rect">
            <a:avLst/>
          </a:prstGeom>
          <a:solidFill>
            <a:srgbClr val="FFA907">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2" name="矩形 21">
            <a:extLst>
              <a:ext uri="{FF2B5EF4-FFF2-40B4-BE49-F238E27FC236}">
                <a16:creationId xmlns:a16="http://schemas.microsoft.com/office/drawing/2014/main" id="{F290C1FC-B958-5A58-67B4-2D6B2619C1C3}"/>
              </a:ext>
            </a:extLst>
          </p:cNvPr>
          <p:cNvSpPr/>
          <p:nvPr/>
        </p:nvSpPr>
        <p:spPr>
          <a:xfrm rot="5400000">
            <a:off x="4351723" y="4909756"/>
            <a:ext cx="2310802" cy="326360"/>
          </a:xfrm>
          <a:prstGeom prst="rect">
            <a:avLst/>
          </a:prstGeom>
          <a:solidFill>
            <a:srgbClr val="FFA907">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3" name="矩形 22">
            <a:extLst>
              <a:ext uri="{FF2B5EF4-FFF2-40B4-BE49-F238E27FC236}">
                <a16:creationId xmlns:a16="http://schemas.microsoft.com/office/drawing/2014/main" id="{DA70821F-384E-8887-F63B-1F391CEDFE2C}"/>
              </a:ext>
            </a:extLst>
          </p:cNvPr>
          <p:cNvSpPr/>
          <p:nvPr/>
        </p:nvSpPr>
        <p:spPr>
          <a:xfrm rot="5400000">
            <a:off x="4906736" y="4909758"/>
            <a:ext cx="2310802" cy="326360"/>
          </a:xfrm>
          <a:prstGeom prst="rect">
            <a:avLst/>
          </a:prstGeom>
          <a:solidFill>
            <a:srgbClr val="FFA907">
              <a:alpha val="9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4" name="矩形 23">
            <a:extLst>
              <a:ext uri="{FF2B5EF4-FFF2-40B4-BE49-F238E27FC236}">
                <a16:creationId xmlns:a16="http://schemas.microsoft.com/office/drawing/2014/main" id="{123A9EFB-77A8-C08E-0B71-594444D9140C}"/>
              </a:ext>
            </a:extLst>
          </p:cNvPr>
          <p:cNvSpPr/>
          <p:nvPr/>
        </p:nvSpPr>
        <p:spPr>
          <a:xfrm rot="5400000">
            <a:off x="5461749" y="4909756"/>
            <a:ext cx="2310802" cy="326360"/>
          </a:xfrm>
          <a:prstGeom prst="rect">
            <a:avLst/>
          </a:prstGeom>
          <a:solidFill>
            <a:srgbClr val="FFA90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nvGrpSpPr>
          <p:cNvPr id="32" name="组合 31">
            <a:extLst>
              <a:ext uri="{FF2B5EF4-FFF2-40B4-BE49-F238E27FC236}">
                <a16:creationId xmlns:a16="http://schemas.microsoft.com/office/drawing/2014/main" id="{4C59E41A-C597-F226-C2B8-D04F580F59CA}"/>
              </a:ext>
            </a:extLst>
          </p:cNvPr>
          <p:cNvGrpSpPr/>
          <p:nvPr/>
        </p:nvGrpSpPr>
        <p:grpSpPr>
          <a:xfrm>
            <a:off x="3703494" y="3196291"/>
            <a:ext cx="4821730" cy="2913488"/>
            <a:chOff x="4959561" y="2432639"/>
            <a:chExt cx="4821730" cy="2913488"/>
          </a:xfrm>
        </p:grpSpPr>
        <p:grpSp>
          <p:nvGrpSpPr>
            <p:cNvPr id="33" name="组合 32">
              <a:extLst>
                <a:ext uri="{FF2B5EF4-FFF2-40B4-BE49-F238E27FC236}">
                  <a16:creationId xmlns:a16="http://schemas.microsoft.com/office/drawing/2014/main" id="{C578B517-F377-3090-9AB2-75AA05FDFC76}"/>
                </a:ext>
              </a:extLst>
            </p:cNvPr>
            <p:cNvGrpSpPr/>
            <p:nvPr/>
          </p:nvGrpSpPr>
          <p:grpSpPr>
            <a:xfrm rot="5400000">
              <a:off x="5913682" y="1478518"/>
              <a:ext cx="2913488" cy="4821730"/>
              <a:chOff x="7817786" y="7687044"/>
              <a:chExt cx="3855636" cy="3630304"/>
            </a:xfrm>
          </p:grpSpPr>
          <p:sp>
            <p:nvSpPr>
              <p:cNvPr id="41" name="矩形 40">
                <a:extLst>
                  <a:ext uri="{FF2B5EF4-FFF2-40B4-BE49-F238E27FC236}">
                    <a16:creationId xmlns:a16="http://schemas.microsoft.com/office/drawing/2014/main" id="{FCF6A8F7-7941-8388-9082-A5379A7E3DC8}"/>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2" name="矩形 41">
                <a:extLst>
                  <a:ext uri="{FF2B5EF4-FFF2-40B4-BE49-F238E27FC236}">
                    <a16:creationId xmlns:a16="http://schemas.microsoft.com/office/drawing/2014/main" id="{6BE6E9A0-FC9A-7D0F-E035-FBFE1CFD4C20}"/>
                  </a:ext>
                </a:extLst>
              </p:cNvPr>
              <p:cNvSpPr/>
              <p:nvPr/>
            </p:nvSpPr>
            <p:spPr>
              <a:xfrm>
                <a:off x="8209463" y="10823504"/>
                <a:ext cx="3058057" cy="245718"/>
              </a:xfrm>
              <a:prstGeom prst="rect">
                <a:avLst/>
              </a:prstGeom>
              <a:solidFill>
                <a:srgbClr val="800080">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3" name="矩形 42">
                <a:extLst>
                  <a:ext uri="{FF2B5EF4-FFF2-40B4-BE49-F238E27FC236}">
                    <a16:creationId xmlns:a16="http://schemas.microsoft.com/office/drawing/2014/main" id="{274C588B-E78F-7643-815B-C76776E33F1B}"/>
                  </a:ext>
                </a:extLst>
              </p:cNvPr>
              <p:cNvSpPr/>
              <p:nvPr/>
            </p:nvSpPr>
            <p:spPr>
              <a:xfrm>
                <a:off x="8209461" y="10405631"/>
                <a:ext cx="3058057" cy="245718"/>
              </a:xfrm>
              <a:prstGeom prst="rect">
                <a:avLst/>
              </a:prstGeom>
              <a:solidFill>
                <a:srgbClr val="800080">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4" name="矩形 43">
                <a:extLst>
                  <a:ext uri="{FF2B5EF4-FFF2-40B4-BE49-F238E27FC236}">
                    <a16:creationId xmlns:a16="http://schemas.microsoft.com/office/drawing/2014/main" id="{0A9946EB-2729-22DE-0841-07BBFA630EB1}"/>
                  </a:ext>
                </a:extLst>
              </p:cNvPr>
              <p:cNvSpPr/>
              <p:nvPr/>
            </p:nvSpPr>
            <p:spPr>
              <a:xfrm>
                <a:off x="8209463" y="9987759"/>
                <a:ext cx="3058057" cy="245718"/>
              </a:xfrm>
              <a:prstGeom prst="rect">
                <a:avLst/>
              </a:prstGeom>
              <a:solidFill>
                <a:srgbClr val="800080">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5" name="矩形 44">
                <a:extLst>
                  <a:ext uri="{FF2B5EF4-FFF2-40B4-BE49-F238E27FC236}">
                    <a16:creationId xmlns:a16="http://schemas.microsoft.com/office/drawing/2014/main" id="{540B1711-A552-EE36-B58A-8E2BB4A92316}"/>
                  </a:ext>
                </a:extLst>
              </p:cNvPr>
              <p:cNvSpPr/>
              <p:nvPr/>
            </p:nvSpPr>
            <p:spPr>
              <a:xfrm>
                <a:off x="8209461" y="9569887"/>
                <a:ext cx="3058057" cy="245718"/>
              </a:xfrm>
              <a:prstGeom prst="rect">
                <a:avLst/>
              </a:prstGeom>
              <a:solidFill>
                <a:srgbClr val="800080">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6" name="矩形 45">
                <a:extLst>
                  <a:ext uri="{FF2B5EF4-FFF2-40B4-BE49-F238E27FC236}">
                    <a16:creationId xmlns:a16="http://schemas.microsoft.com/office/drawing/2014/main" id="{172290E3-FBB9-C659-A3A4-3CA6E6AFAB15}"/>
                  </a:ext>
                </a:extLst>
              </p:cNvPr>
              <p:cNvSpPr/>
              <p:nvPr/>
            </p:nvSpPr>
            <p:spPr>
              <a:xfrm>
                <a:off x="8209463" y="9178740"/>
                <a:ext cx="3058057" cy="245718"/>
              </a:xfrm>
              <a:prstGeom prst="rect">
                <a:avLst/>
              </a:prstGeom>
              <a:solidFill>
                <a:srgbClr val="80008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7" name="矩形 46">
                <a:extLst>
                  <a:ext uri="{FF2B5EF4-FFF2-40B4-BE49-F238E27FC236}">
                    <a16:creationId xmlns:a16="http://schemas.microsoft.com/office/drawing/2014/main" id="{F6760B41-183A-0952-7AF1-4ED641965719}"/>
                  </a:ext>
                </a:extLst>
              </p:cNvPr>
              <p:cNvSpPr/>
              <p:nvPr/>
            </p:nvSpPr>
            <p:spPr>
              <a:xfrm>
                <a:off x="8209461" y="8760867"/>
                <a:ext cx="3058057" cy="245718"/>
              </a:xfrm>
              <a:prstGeom prst="rect">
                <a:avLst/>
              </a:prstGeom>
              <a:solidFill>
                <a:srgbClr val="800080">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8" name="矩形 47">
                <a:extLst>
                  <a:ext uri="{FF2B5EF4-FFF2-40B4-BE49-F238E27FC236}">
                    <a16:creationId xmlns:a16="http://schemas.microsoft.com/office/drawing/2014/main" id="{6370C0BB-1977-56B4-FFCE-A08B5C06FC3C}"/>
                  </a:ext>
                </a:extLst>
              </p:cNvPr>
              <p:cNvSpPr/>
              <p:nvPr/>
            </p:nvSpPr>
            <p:spPr>
              <a:xfrm>
                <a:off x="8209463" y="8342995"/>
                <a:ext cx="3058057" cy="245718"/>
              </a:xfrm>
              <a:prstGeom prst="rect">
                <a:avLst/>
              </a:prstGeom>
              <a:solidFill>
                <a:srgbClr val="800080">
                  <a:alpha val="9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9" name="矩形 48">
                <a:extLst>
                  <a:ext uri="{FF2B5EF4-FFF2-40B4-BE49-F238E27FC236}">
                    <a16:creationId xmlns:a16="http://schemas.microsoft.com/office/drawing/2014/main" id="{2C4BD030-A63E-A273-9F43-892EDF9A84D3}"/>
                  </a:ext>
                </a:extLst>
              </p:cNvPr>
              <p:cNvSpPr/>
              <p:nvPr/>
            </p:nvSpPr>
            <p:spPr>
              <a:xfrm>
                <a:off x="8209461" y="7925123"/>
                <a:ext cx="3058057" cy="245718"/>
              </a:xfrm>
              <a:prstGeom prst="rect">
                <a:avLst/>
              </a:prstGeom>
              <a:solidFill>
                <a:srgbClr val="80008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0" name="上箭头 115">
                <a:extLst>
                  <a:ext uri="{FF2B5EF4-FFF2-40B4-BE49-F238E27FC236}">
                    <a16:creationId xmlns:a16="http://schemas.microsoft.com/office/drawing/2014/main" id="{F1D9B770-7BD1-4612-EBC7-B248DF468B06}"/>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1" name="上箭头 116">
                <a:extLst>
                  <a:ext uri="{FF2B5EF4-FFF2-40B4-BE49-F238E27FC236}">
                    <a16:creationId xmlns:a16="http://schemas.microsoft.com/office/drawing/2014/main" id="{CCD2116E-EBD4-03F4-56D3-8B7789FA8987}"/>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2" name="上箭头 117">
                <a:extLst>
                  <a:ext uri="{FF2B5EF4-FFF2-40B4-BE49-F238E27FC236}">
                    <a16:creationId xmlns:a16="http://schemas.microsoft.com/office/drawing/2014/main" id="{2FF731CA-FD51-EA6D-89E3-04DB59FF48E6}"/>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3" name="上箭头 118">
                <a:extLst>
                  <a:ext uri="{FF2B5EF4-FFF2-40B4-BE49-F238E27FC236}">
                    <a16:creationId xmlns:a16="http://schemas.microsoft.com/office/drawing/2014/main" id="{9BD614F3-C6A4-3492-631D-BBAF5CA0C14E}"/>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4" name="上箭头 119">
                <a:extLst>
                  <a:ext uri="{FF2B5EF4-FFF2-40B4-BE49-F238E27FC236}">
                    <a16:creationId xmlns:a16="http://schemas.microsoft.com/office/drawing/2014/main" id="{4A7744C0-97F9-4E14-3317-5987C5E51982}"/>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5" name="上箭头 120">
                <a:extLst>
                  <a:ext uri="{FF2B5EF4-FFF2-40B4-BE49-F238E27FC236}">
                    <a16:creationId xmlns:a16="http://schemas.microsoft.com/office/drawing/2014/main" id="{0D518BF5-7C29-2174-9E1B-14AB0D05A2E1}"/>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6" name="上箭头 121">
                <a:extLst>
                  <a:ext uri="{FF2B5EF4-FFF2-40B4-BE49-F238E27FC236}">
                    <a16:creationId xmlns:a16="http://schemas.microsoft.com/office/drawing/2014/main" id="{CBA18F16-0110-B126-397F-311E1A7A9024}"/>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34" name="直线连接符 88">
              <a:extLst>
                <a:ext uri="{FF2B5EF4-FFF2-40B4-BE49-F238E27FC236}">
                  <a16:creationId xmlns:a16="http://schemas.microsoft.com/office/drawing/2014/main" id="{1444C30E-EBF8-FC15-8E75-50DD7B010725}"/>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5" name="直线连接符 89">
              <a:extLst>
                <a:ext uri="{FF2B5EF4-FFF2-40B4-BE49-F238E27FC236}">
                  <a16:creationId xmlns:a16="http://schemas.microsoft.com/office/drawing/2014/main" id="{6C3C02CA-2ABA-623E-7B15-A7BCE9CBE67A}"/>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6" name="直线连接符 90">
              <a:extLst>
                <a:ext uri="{FF2B5EF4-FFF2-40B4-BE49-F238E27FC236}">
                  <a16:creationId xmlns:a16="http://schemas.microsoft.com/office/drawing/2014/main" id="{3BB8A78E-14CC-D5F3-1F8F-2E17EE6D560A}"/>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7" name="直线连接符 91">
              <a:extLst>
                <a:ext uri="{FF2B5EF4-FFF2-40B4-BE49-F238E27FC236}">
                  <a16:creationId xmlns:a16="http://schemas.microsoft.com/office/drawing/2014/main" id="{03A48F4F-7426-1A76-10C1-2055E13CCBC2}"/>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8" name="直线连接符 92">
              <a:extLst>
                <a:ext uri="{FF2B5EF4-FFF2-40B4-BE49-F238E27FC236}">
                  <a16:creationId xmlns:a16="http://schemas.microsoft.com/office/drawing/2014/main" id="{03CF9321-08FA-F9A0-09A7-48116084DAA1}"/>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9" name="直线连接符 93">
              <a:extLst>
                <a:ext uri="{FF2B5EF4-FFF2-40B4-BE49-F238E27FC236}">
                  <a16:creationId xmlns:a16="http://schemas.microsoft.com/office/drawing/2014/main" id="{494B3E66-5A34-792C-688C-F76261A39434}"/>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0" name="直线连接符 94">
              <a:extLst>
                <a:ext uri="{FF2B5EF4-FFF2-40B4-BE49-F238E27FC236}">
                  <a16:creationId xmlns:a16="http://schemas.microsoft.com/office/drawing/2014/main" id="{40723EA9-A9A7-384C-8625-1054BF0D5FDF}"/>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sp>
        <p:nvSpPr>
          <p:cNvPr id="25" name="上箭头 75">
            <a:extLst>
              <a:ext uri="{FF2B5EF4-FFF2-40B4-BE49-F238E27FC236}">
                <a16:creationId xmlns:a16="http://schemas.microsoft.com/office/drawing/2014/main" id="{C53907BC-93AE-90BB-7BF8-A058F8D1F1D7}"/>
              </a:ext>
            </a:extLst>
          </p:cNvPr>
          <p:cNvSpPr/>
          <p:nvPr/>
        </p:nvSpPr>
        <p:spPr>
          <a:xfrm rot="5400000">
            <a:off x="2938575" y="4905522"/>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6" name="上箭头 76">
            <a:extLst>
              <a:ext uri="{FF2B5EF4-FFF2-40B4-BE49-F238E27FC236}">
                <a16:creationId xmlns:a16="http://schemas.microsoft.com/office/drawing/2014/main" id="{41F0BCE4-75DB-35D1-9BC9-F63F0C2980B8}"/>
              </a:ext>
            </a:extLst>
          </p:cNvPr>
          <p:cNvSpPr/>
          <p:nvPr/>
        </p:nvSpPr>
        <p:spPr>
          <a:xfrm rot="5400000">
            <a:off x="3506418" y="4901905"/>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7" name="上箭头 77">
            <a:extLst>
              <a:ext uri="{FF2B5EF4-FFF2-40B4-BE49-F238E27FC236}">
                <a16:creationId xmlns:a16="http://schemas.microsoft.com/office/drawing/2014/main" id="{EBF65902-2E4B-877C-6DCC-D86FFF011416}"/>
              </a:ext>
            </a:extLst>
          </p:cNvPr>
          <p:cNvSpPr/>
          <p:nvPr/>
        </p:nvSpPr>
        <p:spPr>
          <a:xfrm rot="5400000">
            <a:off x="4033911" y="4905522"/>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8" name="上箭头 78">
            <a:extLst>
              <a:ext uri="{FF2B5EF4-FFF2-40B4-BE49-F238E27FC236}">
                <a16:creationId xmlns:a16="http://schemas.microsoft.com/office/drawing/2014/main" id="{1221D5E0-D12F-C1A8-CA7C-4DD8FE368039}"/>
              </a:ext>
            </a:extLst>
          </p:cNvPr>
          <p:cNvSpPr/>
          <p:nvPr/>
        </p:nvSpPr>
        <p:spPr>
          <a:xfrm rot="5400000">
            <a:off x="4601754" y="4901905"/>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9" name="上箭头 79">
            <a:extLst>
              <a:ext uri="{FF2B5EF4-FFF2-40B4-BE49-F238E27FC236}">
                <a16:creationId xmlns:a16="http://schemas.microsoft.com/office/drawing/2014/main" id="{DD740CBC-5B93-7176-6554-571AB4F9A969}"/>
              </a:ext>
            </a:extLst>
          </p:cNvPr>
          <p:cNvSpPr/>
          <p:nvPr/>
        </p:nvSpPr>
        <p:spPr>
          <a:xfrm rot="5400000">
            <a:off x="5116190" y="4903421"/>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0" name="上箭头 80">
            <a:extLst>
              <a:ext uri="{FF2B5EF4-FFF2-40B4-BE49-F238E27FC236}">
                <a16:creationId xmlns:a16="http://schemas.microsoft.com/office/drawing/2014/main" id="{43C3907D-0932-3293-3701-889663BC80C7}"/>
              </a:ext>
            </a:extLst>
          </p:cNvPr>
          <p:cNvSpPr/>
          <p:nvPr/>
        </p:nvSpPr>
        <p:spPr>
          <a:xfrm rot="5400000">
            <a:off x="5643683" y="4907038"/>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1" name="上箭头 85">
            <a:extLst>
              <a:ext uri="{FF2B5EF4-FFF2-40B4-BE49-F238E27FC236}">
                <a16:creationId xmlns:a16="http://schemas.microsoft.com/office/drawing/2014/main" id="{1B7897B2-99B3-4A3D-0191-CF65087C96A2}"/>
              </a:ext>
            </a:extLst>
          </p:cNvPr>
          <p:cNvSpPr/>
          <p:nvPr/>
        </p:nvSpPr>
        <p:spPr>
          <a:xfrm rot="5400000">
            <a:off x="6211526" y="4903421"/>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cxnSp>
        <p:nvCxnSpPr>
          <p:cNvPr id="9" name="直线连接符 22">
            <a:extLst>
              <a:ext uri="{FF2B5EF4-FFF2-40B4-BE49-F238E27FC236}">
                <a16:creationId xmlns:a16="http://schemas.microsoft.com/office/drawing/2014/main" id="{56B3F822-F267-3BD1-19C5-7237499E3992}"/>
              </a:ext>
            </a:extLst>
          </p:cNvPr>
          <p:cNvCxnSpPr>
            <a:cxnSpLocks/>
          </p:cNvCxnSpPr>
          <p:nvPr/>
        </p:nvCxnSpPr>
        <p:spPr>
          <a:xfrm rot="5400000">
            <a:off x="4673697" y="2810231"/>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0" name="直线连接符 23">
            <a:extLst>
              <a:ext uri="{FF2B5EF4-FFF2-40B4-BE49-F238E27FC236}">
                <a16:creationId xmlns:a16="http://schemas.microsoft.com/office/drawing/2014/main" id="{ADB04F01-09C9-8906-527B-60C051F393F4}"/>
              </a:ext>
            </a:extLst>
          </p:cNvPr>
          <p:cNvCxnSpPr>
            <a:cxnSpLocks/>
          </p:cNvCxnSpPr>
          <p:nvPr/>
        </p:nvCxnSpPr>
        <p:spPr>
          <a:xfrm rot="5400000">
            <a:off x="4686544" y="2247606"/>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1" name="直线连接符 24">
            <a:extLst>
              <a:ext uri="{FF2B5EF4-FFF2-40B4-BE49-F238E27FC236}">
                <a16:creationId xmlns:a16="http://schemas.microsoft.com/office/drawing/2014/main" id="{335771FA-E363-4920-58F4-8F9CBC8607EA}"/>
              </a:ext>
            </a:extLst>
          </p:cNvPr>
          <p:cNvCxnSpPr>
            <a:cxnSpLocks/>
          </p:cNvCxnSpPr>
          <p:nvPr/>
        </p:nvCxnSpPr>
        <p:spPr>
          <a:xfrm rot="5400000">
            <a:off x="4673695" y="1945096"/>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2" name="直线连接符 25">
            <a:extLst>
              <a:ext uri="{FF2B5EF4-FFF2-40B4-BE49-F238E27FC236}">
                <a16:creationId xmlns:a16="http://schemas.microsoft.com/office/drawing/2014/main" id="{55C4FE91-2388-AD14-8E4A-3E5560356F3E}"/>
              </a:ext>
            </a:extLst>
          </p:cNvPr>
          <p:cNvCxnSpPr>
            <a:cxnSpLocks/>
          </p:cNvCxnSpPr>
          <p:nvPr/>
        </p:nvCxnSpPr>
        <p:spPr>
          <a:xfrm rot="5400000">
            <a:off x="4686545" y="2524334"/>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3" name="直线连接符 26">
            <a:extLst>
              <a:ext uri="{FF2B5EF4-FFF2-40B4-BE49-F238E27FC236}">
                <a16:creationId xmlns:a16="http://schemas.microsoft.com/office/drawing/2014/main" id="{0A1A4CC8-26E7-2EC2-A906-E20F67F4EE63}"/>
              </a:ext>
            </a:extLst>
          </p:cNvPr>
          <p:cNvCxnSpPr>
            <a:cxnSpLocks/>
          </p:cNvCxnSpPr>
          <p:nvPr/>
        </p:nvCxnSpPr>
        <p:spPr>
          <a:xfrm rot="5400000">
            <a:off x="4659687" y="307950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4" name="直线连接符 27">
            <a:extLst>
              <a:ext uri="{FF2B5EF4-FFF2-40B4-BE49-F238E27FC236}">
                <a16:creationId xmlns:a16="http://schemas.microsoft.com/office/drawing/2014/main" id="{D529D7BB-370B-057F-4808-460AB2A7F28B}"/>
              </a:ext>
            </a:extLst>
          </p:cNvPr>
          <p:cNvCxnSpPr>
            <a:cxnSpLocks/>
          </p:cNvCxnSpPr>
          <p:nvPr/>
        </p:nvCxnSpPr>
        <p:spPr>
          <a:xfrm rot="5400000">
            <a:off x="4659688" y="3377078"/>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5" name="直线连接符 29">
            <a:extLst>
              <a:ext uri="{FF2B5EF4-FFF2-40B4-BE49-F238E27FC236}">
                <a16:creationId xmlns:a16="http://schemas.microsoft.com/office/drawing/2014/main" id="{46591DDF-5BC2-472B-9AD6-983437A35866}"/>
              </a:ext>
            </a:extLst>
          </p:cNvPr>
          <p:cNvCxnSpPr>
            <a:cxnSpLocks/>
          </p:cNvCxnSpPr>
          <p:nvPr/>
        </p:nvCxnSpPr>
        <p:spPr>
          <a:xfrm rot="5400000">
            <a:off x="4659688" y="367095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82" name="直线箭头连接符 185">
            <a:extLst>
              <a:ext uri="{FF2B5EF4-FFF2-40B4-BE49-F238E27FC236}">
                <a16:creationId xmlns:a16="http://schemas.microsoft.com/office/drawing/2014/main" id="{4896802C-9C93-E8D3-C817-FEE8DAB77FD0}"/>
              </a:ext>
            </a:extLst>
          </p:cNvPr>
          <p:cNvCxnSpPr>
            <a:cxnSpLocks/>
          </p:cNvCxnSpPr>
          <p:nvPr/>
        </p:nvCxnSpPr>
        <p:spPr>
          <a:xfrm flipV="1">
            <a:off x="2776096" y="362702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DEF91DEB-1017-A0FA-E4CF-91C86A6FBB57}"/>
              </a:ext>
            </a:extLst>
          </p:cNvPr>
          <p:cNvSpPr txBox="1"/>
          <p:nvPr/>
        </p:nvSpPr>
        <p:spPr>
          <a:xfrm>
            <a:off x="1689681" y="3826787"/>
            <a:ext cx="647934" cy="369332"/>
          </a:xfrm>
          <a:prstGeom prst="rect">
            <a:avLst/>
          </a:prstGeom>
          <a:noFill/>
        </p:spPr>
        <p:txBody>
          <a:bodyPr wrap="square" rtlCol="0">
            <a:spAutoFit/>
          </a:bodyPr>
          <a:lstStyle/>
          <a:p>
            <a:pPr algn="ctr"/>
            <a:r>
              <a:rPr kumimoji="1" lang="en-US" altLang="zh-CN" dirty="0">
                <a:latin typeface="Calibri" panose="020F0502020204030204" pitchFamily="34" charset="0"/>
                <a:cs typeface="Calibri" panose="020F0502020204030204" pitchFamily="34" charset="0"/>
              </a:rPr>
              <a:t>TP=1</a:t>
            </a:r>
            <a:endParaRPr kumimoji="1" lang="zh-CN" altLang="en-US" dirty="0">
              <a:latin typeface="Calibri" panose="020F0502020204030204" pitchFamily="34" charset="0"/>
              <a:cs typeface="Calibri" panose="020F0502020204030204" pitchFamily="34" charset="0"/>
            </a:endParaRPr>
          </a:p>
        </p:txBody>
      </p:sp>
      <p:sp>
        <p:nvSpPr>
          <p:cNvPr id="85" name="文本框 84">
            <a:extLst>
              <a:ext uri="{FF2B5EF4-FFF2-40B4-BE49-F238E27FC236}">
                <a16:creationId xmlns:a16="http://schemas.microsoft.com/office/drawing/2014/main" id="{38924772-7A73-FF91-2D3F-3B36D48B1251}"/>
              </a:ext>
            </a:extLst>
          </p:cNvPr>
          <p:cNvSpPr txBox="1"/>
          <p:nvPr/>
        </p:nvSpPr>
        <p:spPr>
          <a:xfrm>
            <a:off x="1689681" y="4155727"/>
            <a:ext cx="647934" cy="369332"/>
          </a:xfrm>
          <a:prstGeom prst="rect">
            <a:avLst/>
          </a:prstGeom>
          <a:noFill/>
        </p:spPr>
        <p:txBody>
          <a:bodyPr wrap="square" rtlCol="0">
            <a:spAutoFit/>
          </a:bodyPr>
          <a:lstStyle/>
          <a:p>
            <a:pPr algn="ctr"/>
            <a:r>
              <a:rPr kumimoji="1" lang="en-US" altLang="zh-CN" dirty="0">
                <a:latin typeface="Calibri" panose="020F0502020204030204" pitchFamily="34" charset="0"/>
                <a:cs typeface="Calibri" panose="020F0502020204030204" pitchFamily="34" charset="0"/>
              </a:rPr>
              <a:t>TP=2</a:t>
            </a:r>
            <a:endParaRPr kumimoji="1" lang="zh-CN" altLang="en-US" dirty="0">
              <a:latin typeface="Calibri" panose="020F0502020204030204" pitchFamily="34" charset="0"/>
              <a:cs typeface="Calibri" panose="020F0502020204030204" pitchFamily="34" charset="0"/>
            </a:endParaRPr>
          </a:p>
        </p:txBody>
      </p:sp>
      <p:sp>
        <p:nvSpPr>
          <p:cNvPr id="86" name="文本框 85">
            <a:extLst>
              <a:ext uri="{FF2B5EF4-FFF2-40B4-BE49-F238E27FC236}">
                <a16:creationId xmlns:a16="http://schemas.microsoft.com/office/drawing/2014/main" id="{3FD76C65-0973-B33A-E39A-1294DC9209C3}"/>
              </a:ext>
            </a:extLst>
          </p:cNvPr>
          <p:cNvSpPr txBox="1"/>
          <p:nvPr/>
        </p:nvSpPr>
        <p:spPr>
          <a:xfrm>
            <a:off x="1689681" y="5891153"/>
            <a:ext cx="647934" cy="369332"/>
          </a:xfrm>
          <a:prstGeom prst="rect">
            <a:avLst/>
          </a:prstGeom>
          <a:noFill/>
        </p:spPr>
        <p:txBody>
          <a:bodyPr wrap="square" rtlCol="0">
            <a:spAutoFit/>
          </a:bodyPr>
          <a:lstStyle/>
          <a:p>
            <a:pPr algn="ctr"/>
            <a:r>
              <a:rPr kumimoji="1" lang="en-US" altLang="zh-CN" dirty="0">
                <a:latin typeface="Calibri" panose="020F0502020204030204" pitchFamily="34" charset="0"/>
                <a:cs typeface="Calibri" panose="020F0502020204030204" pitchFamily="34" charset="0"/>
              </a:rPr>
              <a:t>TP=8</a:t>
            </a:r>
            <a:endParaRPr kumimoji="1" lang="zh-CN" altLang="en-US" dirty="0">
              <a:latin typeface="Calibri" panose="020F0502020204030204" pitchFamily="34" charset="0"/>
              <a:cs typeface="Calibri" panose="020F0502020204030204" pitchFamily="34" charset="0"/>
            </a:endParaRPr>
          </a:p>
        </p:txBody>
      </p:sp>
      <p:sp>
        <p:nvSpPr>
          <p:cNvPr id="90" name="文本框 89">
            <a:extLst>
              <a:ext uri="{FF2B5EF4-FFF2-40B4-BE49-F238E27FC236}">
                <a16:creationId xmlns:a16="http://schemas.microsoft.com/office/drawing/2014/main" id="{9204F2AB-A73C-A201-F9B0-9390EC6D0626}"/>
              </a:ext>
            </a:extLst>
          </p:cNvPr>
          <p:cNvSpPr txBox="1"/>
          <p:nvPr/>
        </p:nvSpPr>
        <p:spPr>
          <a:xfrm>
            <a:off x="6556173" y="6488668"/>
            <a:ext cx="678391"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DP=1</a:t>
            </a:r>
            <a:endParaRPr kumimoji="1" lang="zh-CN" altLang="en-US" dirty="0">
              <a:latin typeface="Calibri" panose="020F0502020204030204" pitchFamily="34" charset="0"/>
              <a:cs typeface="Calibri" panose="020F0502020204030204" pitchFamily="34" charset="0"/>
            </a:endParaRPr>
          </a:p>
        </p:txBody>
      </p:sp>
      <p:sp>
        <p:nvSpPr>
          <p:cNvPr id="91" name="文本框 90">
            <a:extLst>
              <a:ext uri="{FF2B5EF4-FFF2-40B4-BE49-F238E27FC236}">
                <a16:creationId xmlns:a16="http://schemas.microsoft.com/office/drawing/2014/main" id="{CE6607E1-4FBF-14EC-2E7A-428B8C1BC1BB}"/>
              </a:ext>
            </a:extLst>
          </p:cNvPr>
          <p:cNvSpPr txBox="1"/>
          <p:nvPr/>
        </p:nvSpPr>
        <p:spPr>
          <a:xfrm>
            <a:off x="7966335" y="6069361"/>
            <a:ext cx="678391"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DP=2</a:t>
            </a:r>
            <a:endParaRPr kumimoji="1" lang="zh-CN" altLang="en-US" dirty="0">
              <a:latin typeface="Calibri" panose="020F0502020204030204" pitchFamily="34" charset="0"/>
              <a:cs typeface="Calibri" panose="020F0502020204030204" pitchFamily="34" charset="0"/>
            </a:endParaRPr>
          </a:p>
        </p:txBody>
      </p:sp>
      <p:sp>
        <p:nvSpPr>
          <p:cNvPr id="92" name="文本框 91">
            <a:extLst>
              <a:ext uri="{FF2B5EF4-FFF2-40B4-BE49-F238E27FC236}">
                <a16:creationId xmlns:a16="http://schemas.microsoft.com/office/drawing/2014/main" id="{38E19B30-C401-1CB4-D0DD-6070AA6A8EE9}"/>
              </a:ext>
            </a:extLst>
          </p:cNvPr>
          <p:cNvSpPr txBox="1"/>
          <p:nvPr/>
        </p:nvSpPr>
        <p:spPr>
          <a:xfrm>
            <a:off x="9397297" y="5643712"/>
            <a:ext cx="678391"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DP=8</a:t>
            </a:r>
            <a:endParaRPr kumimoji="1" lang="zh-CN" altLang="en-US" dirty="0">
              <a:latin typeface="Calibri" panose="020F0502020204030204" pitchFamily="34" charset="0"/>
              <a:cs typeface="Calibri" panose="020F0502020204030204" pitchFamily="34" charset="0"/>
            </a:endParaRPr>
          </a:p>
        </p:txBody>
      </p:sp>
      <p:sp>
        <p:nvSpPr>
          <p:cNvPr id="93" name="文本框 92">
            <a:extLst>
              <a:ext uri="{FF2B5EF4-FFF2-40B4-BE49-F238E27FC236}">
                <a16:creationId xmlns:a16="http://schemas.microsoft.com/office/drawing/2014/main" id="{82B2222E-1D22-783F-4C14-CFC9D796FDE1}"/>
              </a:ext>
            </a:extLst>
          </p:cNvPr>
          <p:cNvSpPr txBox="1"/>
          <p:nvPr/>
        </p:nvSpPr>
        <p:spPr>
          <a:xfrm rot="18708633">
            <a:off x="8577486" y="5719950"/>
            <a:ext cx="343364"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a:t>
            </a:r>
            <a:endParaRPr kumimoji="1" lang="zh-CN" altLang="en-US" dirty="0">
              <a:latin typeface="Calibri" panose="020F0502020204030204" pitchFamily="34" charset="0"/>
              <a:cs typeface="Calibri" panose="020F0502020204030204" pitchFamily="34" charset="0"/>
            </a:endParaRPr>
          </a:p>
        </p:txBody>
      </p:sp>
      <p:sp>
        <p:nvSpPr>
          <p:cNvPr id="95" name="文本框 94">
            <a:extLst>
              <a:ext uri="{FF2B5EF4-FFF2-40B4-BE49-F238E27FC236}">
                <a16:creationId xmlns:a16="http://schemas.microsoft.com/office/drawing/2014/main" id="{E4F3559B-0911-64DA-F98B-818BEABD166D}"/>
              </a:ext>
            </a:extLst>
          </p:cNvPr>
          <p:cNvSpPr txBox="1"/>
          <p:nvPr/>
        </p:nvSpPr>
        <p:spPr>
          <a:xfrm rot="5400000">
            <a:off x="1890481" y="4870307"/>
            <a:ext cx="343364"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a:t>
            </a:r>
            <a:endParaRPr kumimoji="1" lang="zh-CN" altLang="en-US" dirty="0">
              <a:latin typeface="Calibri" panose="020F0502020204030204" pitchFamily="34" charset="0"/>
              <a:cs typeface="Calibri" panose="020F0502020204030204" pitchFamily="34" charset="0"/>
            </a:endParaRPr>
          </a:p>
        </p:txBody>
      </p:sp>
      <p:cxnSp>
        <p:nvCxnSpPr>
          <p:cNvPr id="97" name="直线箭头连接符 9">
            <a:extLst>
              <a:ext uri="{FF2B5EF4-FFF2-40B4-BE49-F238E27FC236}">
                <a16:creationId xmlns:a16="http://schemas.microsoft.com/office/drawing/2014/main" id="{D44AB202-4413-CFDB-7EA0-69E3A3921B4B}"/>
              </a:ext>
            </a:extLst>
          </p:cNvPr>
          <p:cNvCxnSpPr>
            <a:cxnSpLocks/>
          </p:cNvCxnSpPr>
          <p:nvPr/>
        </p:nvCxnSpPr>
        <p:spPr>
          <a:xfrm flipV="1">
            <a:off x="2776096" y="5653665"/>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E854A5CC-C54C-1838-1D85-5A94F366CB18}"/>
              </a:ext>
            </a:extLst>
          </p:cNvPr>
          <p:cNvGrpSpPr/>
          <p:nvPr/>
        </p:nvGrpSpPr>
        <p:grpSpPr>
          <a:xfrm>
            <a:off x="5132174" y="2771015"/>
            <a:ext cx="4821730" cy="2913488"/>
            <a:chOff x="4959561" y="2432639"/>
            <a:chExt cx="4821730" cy="2913488"/>
          </a:xfrm>
        </p:grpSpPr>
        <p:grpSp>
          <p:nvGrpSpPr>
            <p:cNvPr id="58" name="组合 57">
              <a:extLst>
                <a:ext uri="{FF2B5EF4-FFF2-40B4-BE49-F238E27FC236}">
                  <a16:creationId xmlns:a16="http://schemas.microsoft.com/office/drawing/2014/main" id="{9170D3C1-B345-7908-CC79-FE36E1709F8E}"/>
                </a:ext>
              </a:extLst>
            </p:cNvPr>
            <p:cNvGrpSpPr/>
            <p:nvPr/>
          </p:nvGrpSpPr>
          <p:grpSpPr>
            <a:xfrm rot="5400000">
              <a:off x="5913682" y="1478518"/>
              <a:ext cx="2913488" cy="4821730"/>
              <a:chOff x="7817786" y="7687044"/>
              <a:chExt cx="3855636" cy="3630304"/>
            </a:xfrm>
          </p:grpSpPr>
          <p:sp>
            <p:nvSpPr>
              <p:cNvPr id="66" name="矩形 65">
                <a:extLst>
                  <a:ext uri="{FF2B5EF4-FFF2-40B4-BE49-F238E27FC236}">
                    <a16:creationId xmlns:a16="http://schemas.microsoft.com/office/drawing/2014/main" id="{1D4DE615-25E4-7132-44E6-EAD1236E499A}"/>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5E5E5E"/>
                  </a:solidFill>
                  <a:effectLst/>
                  <a:uFillTx/>
                  <a:sym typeface="Alibaba Sans"/>
                </a:endParaRPr>
              </a:p>
            </p:txBody>
          </p:sp>
          <p:sp>
            <p:nvSpPr>
              <p:cNvPr id="67" name="矩形 66">
                <a:extLst>
                  <a:ext uri="{FF2B5EF4-FFF2-40B4-BE49-F238E27FC236}">
                    <a16:creationId xmlns:a16="http://schemas.microsoft.com/office/drawing/2014/main" id="{158EF9D0-0545-53C0-5E0A-A242ABBA9291}"/>
                  </a:ext>
                </a:extLst>
              </p:cNvPr>
              <p:cNvSpPr/>
              <p:nvPr/>
            </p:nvSpPr>
            <p:spPr>
              <a:xfrm>
                <a:off x="8209463" y="10823504"/>
                <a:ext cx="3058057" cy="245718"/>
              </a:xfrm>
              <a:prstGeom prst="rect">
                <a:avLst/>
              </a:prstGeom>
              <a:solidFill>
                <a:srgbClr val="008080">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68" name="矩形 67">
                <a:extLst>
                  <a:ext uri="{FF2B5EF4-FFF2-40B4-BE49-F238E27FC236}">
                    <a16:creationId xmlns:a16="http://schemas.microsoft.com/office/drawing/2014/main" id="{21CE33FF-0FE8-6964-98B9-C43F3DE51B1B}"/>
                  </a:ext>
                </a:extLst>
              </p:cNvPr>
              <p:cNvSpPr/>
              <p:nvPr/>
            </p:nvSpPr>
            <p:spPr>
              <a:xfrm>
                <a:off x="8209461" y="10405631"/>
                <a:ext cx="3058057" cy="245718"/>
              </a:xfrm>
              <a:prstGeom prst="rect">
                <a:avLst/>
              </a:prstGeom>
              <a:solidFill>
                <a:srgbClr val="008080">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69" name="矩形 68">
                <a:extLst>
                  <a:ext uri="{FF2B5EF4-FFF2-40B4-BE49-F238E27FC236}">
                    <a16:creationId xmlns:a16="http://schemas.microsoft.com/office/drawing/2014/main" id="{E2506988-824E-C4BF-C08A-D4E5C2B06301}"/>
                  </a:ext>
                </a:extLst>
              </p:cNvPr>
              <p:cNvSpPr/>
              <p:nvPr/>
            </p:nvSpPr>
            <p:spPr>
              <a:xfrm>
                <a:off x="8209463" y="9987759"/>
                <a:ext cx="3058057" cy="245718"/>
              </a:xfrm>
              <a:prstGeom prst="rect">
                <a:avLst/>
              </a:prstGeom>
              <a:solidFill>
                <a:srgbClr val="008080">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0" name="矩形 69">
                <a:extLst>
                  <a:ext uri="{FF2B5EF4-FFF2-40B4-BE49-F238E27FC236}">
                    <a16:creationId xmlns:a16="http://schemas.microsoft.com/office/drawing/2014/main" id="{1BDC09EB-1690-F7F3-E0F3-E3215DA06FFF}"/>
                  </a:ext>
                </a:extLst>
              </p:cNvPr>
              <p:cNvSpPr/>
              <p:nvPr/>
            </p:nvSpPr>
            <p:spPr>
              <a:xfrm>
                <a:off x="8209461" y="9569887"/>
                <a:ext cx="3058057" cy="245718"/>
              </a:xfrm>
              <a:prstGeom prst="rect">
                <a:avLst/>
              </a:prstGeom>
              <a:solidFill>
                <a:srgbClr val="008080">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1" name="矩形 70">
                <a:extLst>
                  <a:ext uri="{FF2B5EF4-FFF2-40B4-BE49-F238E27FC236}">
                    <a16:creationId xmlns:a16="http://schemas.microsoft.com/office/drawing/2014/main" id="{5E443CD5-0AEF-DC04-1A09-763AA2433608}"/>
                  </a:ext>
                </a:extLst>
              </p:cNvPr>
              <p:cNvSpPr/>
              <p:nvPr/>
            </p:nvSpPr>
            <p:spPr>
              <a:xfrm>
                <a:off x="8209463" y="9178740"/>
                <a:ext cx="3058057" cy="245718"/>
              </a:xfrm>
              <a:prstGeom prst="rect">
                <a:avLst/>
              </a:prstGeom>
              <a:solidFill>
                <a:srgbClr val="00808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2" name="矩形 71">
                <a:extLst>
                  <a:ext uri="{FF2B5EF4-FFF2-40B4-BE49-F238E27FC236}">
                    <a16:creationId xmlns:a16="http://schemas.microsoft.com/office/drawing/2014/main" id="{DAED8A47-9DA2-78E4-67DC-0BFFEE340911}"/>
                  </a:ext>
                </a:extLst>
              </p:cNvPr>
              <p:cNvSpPr/>
              <p:nvPr/>
            </p:nvSpPr>
            <p:spPr>
              <a:xfrm>
                <a:off x="8209461" y="8760867"/>
                <a:ext cx="3058057" cy="245718"/>
              </a:xfrm>
              <a:prstGeom prst="rect">
                <a:avLst/>
              </a:prstGeom>
              <a:solidFill>
                <a:srgbClr val="008080">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3" name="矩形 72">
                <a:extLst>
                  <a:ext uri="{FF2B5EF4-FFF2-40B4-BE49-F238E27FC236}">
                    <a16:creationId xmlns:a16="http://schemas.microsoft.com/office/drawing/2014/main" id="{93719CD4-46D1-D7CE-F34F-E215109A5703}"/>
                  </a:ext>
                </a:extLst>
              </p:cNvPr>
              <p:cNvSpPr/>
              <p:nvPr/>
            </p:nvSpPr>
            <p:spPr>
              <a:xfrm>
                <a:off x="8209463" y="8342995"/>
                <a:ext cx="3058057" cy="245718"/>
              </a:xfrm>
              <a:prstGeom prst="rect">
                <a:avLst/>
              </a:prstGeom>
              <a:solidFill>
                <a:srgbClr val="008080">
                  <a:alpha val="9025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4" name="矩形 73">
                <a:extLst>
                  <a:ext uri="{FF2B5EF4-FFF2-40B4-BE49-F238E27FC236}">
                    <a16:creationId xmlns:a16="http://schemas.microsoft.com/office/drawing/2014/main" id="{B2EE5B70-9D73-9CF0-ABA5-157C83D332F5}"/>
                  </a:ext>
                </a:extLst>
              </p:cNvPr>
              <p:cNvSpPr/>
              <p:nvPr/>
            </p:nvSpPr>
            <p:spPr>
              <a:xfrm>
                <a:off x="8209461" y="7925123"/>
                <a:ext cx="3058057" cy="245718"/>
              </a:xfrm>
              <a:prstGeom prst="rect">
                <a:avLst/>
              </a:prstGeom>
              <a:solidFill>
                <a:srgbClr val="00808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5" name="上箭头 172">
                <a:extLst>
                  <a:ext uri="{FF2B5EF4-FFF2-40B4-BE49-F238E27FC236}">
                    <a16:creationId xmlns:a16="http://schemas.microsoft.com/office/drawing/2014/main" id="{D46EA029-D33A-EEEB-AACF-11D08EEB121F}"/>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6" name="上箭头 176">
                <a:extLst>
                  <a:ext uri="{FF2B5EF4-FFF2-40B4-BE49-F238E27FC236}">
                    <a16:creationId xmlns:a16="http://schemas.microsoft.com/office/drawing/2014/main" id="{23CDCDBD-13C5-18FC-05EF-16A374919CD3}"/>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7" name="上箭头 177">
                <a:extLst>
                  <a:ext uri="{FF2B5EF4-FFF2-40B4-BE49-F238E27FC236}">
                    <a16:creationId xmlns:a16="http://schemas.microsoft.com/office/drawing/2014/main" id="{48371E00-8A24-A372-0F1D-94FBCB267E07}"/>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8" name="上箭头 178">
                <a:extLst>
                  <a:ext uri="{FF2B5EF4-FFF2-40B4-BE49-F238E27FC236}">
                    <a16:creationId xmlns:a16="http://schemas.microsoft.com/office/drawing/2014/main" id="{56C919BA-8552-196B-544C-00CAE2DEA15C}"/>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9" name="上箭头 179">
                <a:extLst>
                  <a:ext uri="{FF2B5EF4-FFF2-40B4-BE49-F238E27FC236}">
                    <a16:creationId xmlns:a16="http://schemas.microsoft.com/office/drawing/2014/main" id="{9F041464-42B0-5985-3F88-3B18B1A1A068}"/>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0" name="上箭头 180">
                <a:extLst>
                  <a:ext uri="{FF2B5EF4-FFF2-40B4-BE49-F238E27FC236}">
                    <a16:creationId xmlns:a16="http://schemas.microsoft.com/office/drawing/2014/main" id="{4BBA72E9-E025-0B13-3FBE-DF6E2C56980B}"/>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1" name="上箭头 181">
                <a:extLst>
                  <a:ext uri="{FF2B5EF4-FFF2-40B4-BE49-F238E27FC236}">
                    <a16:creationId xmlns:a16="http://schemas.microsoft.com/office/drawing/2014/main" id="{6B78241A-E7A6-03CA-AEA4-92A1C31A0661}"/>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59" name="直线连接符 126">
              <a:extLst>
                <a:ext uri="{FF2B5EF4-FFF2-40B4-BE49-F238E27FC236}">
                  <a16:creationId xmlns:a16="http://schemas.microsoft.com/office/drawing/2014/main" id="{DB047D96-9C93-34DE-FA34-2463C0F4A692}"/>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0" name="直线连接符 143">
              <a:extLst>
                <a:ext uri="{FF2B5EF4-FFF2-40B4-BE49-F238E27FC236}">
                  <a16:creationId xmlns:a16="http://schemas.microsoft.com/office/drawing/2014/main" id="{B67BF6A8-9E0F-1E69-A065-57CA08395F6E}"/>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1" name="直线连接符 144">
              <a:extLst>
                <a:ext uri="{FF2B5EF4-FFF2-40B4-BE49-F238E27FC236}">
                  <a16:creationId xmlns:a16="http://schemas.microsoft.com/office/drawing/2014/main" id="{ADA4923D-3F92-43F3-1491-38AE96AAF357}"/>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2" name="直线连接符 145">
              <a:extLst>
                <a:ext uri="{FF2B5EF4-FFF2-40B4-BE49-F238E27FC236}">
                  <a16:creationId xmlns:a16="http://schemas.microsoft.com/office/drawing/2014/main" id="{17FF6102-76BA-5526-CF83-AE57B293AE46}"/>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3" name="直线连接符 152">
              <a:extLst>
                <a:ext uri="{FF2B5EF4-FFF2-40B4-BE49-F238E27FC236}">
                  <a16:creationId xmlns:a16="http://schemas.microsoft.com/office/drawing/2014/main" id="{C472130E-5F54-A6D9-2703-25E36B9607BE}"/>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4" name="直线连接符 153">
              <a:extLst>
                <a:ext uri="{FF2B5EF4-FFF2-40B4-BE49-F238E27FC236}">
                  <a16:creationId xmlns:a16="http://schemas.microsoft.com/office/drawing/2014/main" id="{4E2CCF2F-D6F3-0C40-FC17-827C140CB887}"/>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5" name="直线连接符 154">
              <a:extLst>
                <a:ext uri="{FF2B5EF4-FFF2-40B4-BE49-F238E27FC236}">
                  <a16:creationId xmlns:a16="http://schemas.microsoft.com/office/drawing/2014/main" id="{36403AD1-3AD7-B6C4-397D-D433FFBD0068}"/>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cxnSp>
        <p:nvCxnSpPr>
          <p:cNvPr id="98" name="直线箭头连接符 10">
            <a:extLst>
              <a:ext uri="{FF2B5EF4-FFF2-40B4-BE49-F238E27FC236}">
                <a16:creationId xmlns:a16="http://schemas.microsoft.com/office/drawing/2014/main" id="{CCB0D48F-3911-8018-7E64-9F9152F66178}"/>
              </a:ext>
            </a:extLst>
          </p:cNvPr>
          <p:cNvCxnSpPr>
            <a:cxnSpLocks/>
          </p:cNvCxnSpPr>
          <p:nvPr/>
        </p:nvCxnSpPr>
        <p:spPr>
          <a:xfrm flipV="1">
            <a:off x="4197727" y="5217944"/>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直线箭头连接符 11">
            <a:extLst>
              <a:ext uri="{FF2B5EF4-FFF2-40B4-BE49-F238E27FC236}">
                <a16:creationId xmlns:a16="http://schemas.microsoft.com/office/drawing/2014/main" id="{5DBB6554-527D-B62F-ADDA-C1A99CFFE16A}"/>
              </a:ext>
            </a:extLst>
          </p:cNvPr>
          <p:cNvCxnSpPr>
            <a:cxnSpLocks/>
          </p:cNvCxnSpPr>
          <p:nvPr/>
        </p:nvCxnSpPr>
        <p:spPr>
          <a:xfrm flipV="1">
            <a:off x="2776096" y="536414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直线箭头连接符 12">
            <a:extLst>
              <a:ext uri="{FF2B5EF4-FFF2-40B4-BE49-F238E27FC236}">
                <a16:creationId xmlns:a16="http://schemas.microsoft.com/office/drawing/2014/main" id="{C64C6030-30C8-1F1D-7EB2-FA67BC5CA3F4}"/>
              </a:ext>
            </a:extLst>
          </p:cNvPr>
          <p:cNvCxnSpPr>
            <a:cxnSpLocks/>
          </p:cNvCxnSpPr>
          <p:nvPr/>
        </p:nvCxnSpPr>
        <p:spPr>
          <a:xfrm flipV="1">
            <a:off x="4197727" y="492842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线箭头连接符 13">
            <a:extLst>
              <a:ext uri="{FF2B5EF4-FFF2-40B4-BE49-F238E27FC236}">
                <a16:creationId xmlns:a16="http://schemas.microsoft.com/office/drawing/2014/main" id="{052A87C3-7ACF-6CE8-16E9-4BECCC8C8DCA}"/>
              </a:ext>
            </a:extLst>
          </p:cNvPr>
          <p:cNvCxnSpPr>
            <a:cxnSpLocks/>
          </p:cNvCxnSpPr>
          <p:nvPr/>
        </p:nvCxnSpPr>
        <p:spPr>
          <a:xfrm flipV="1">
            <a:off x="2776096" y="507462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直线箭头连接符 14">
            <a:extLst>
              <a:ext uri="{FF2B5EF4-FFF2-40B4-BE49-F238E27FC236}">
                <a16:creationId xmlns:a16="http://schemas.microsoft.com/office/drawing/2014/main" id="{6A292565-31B9-D280-2CB9-3B8969E51E62}"/>
              </a:ext>
            </a:extLst>
          </p:cNvPr>
          <p:cNvCxnSpPr>
            <a:cxnSpLocks/>
          </p:cNvCxnSpPr>
          <p:nvPr/>
        </p:nvCxnSpPr>
        <p:spPr>
          <a:xfrm flipV="1">
            <a:off x="4197727" y="463890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直线箭头连接符 15">
            <a:extLst>
              <a:ext uri="{FF2B5EF4-FFF2-40B4-BE49-F238E27FC236}">
                <a16:creationId xmlns:a16="http://schemas.microsoft.com/office/drawing/2014/main" id="{DF9F174F-2725-23B6-EF52-B2D77B661B6C}"/>
              </a:ext>
            </a:extLst>
          </p:cNvPr>
          <p:cNvCxnSpPr>
            <a:cxnSpLocks/>
          </p:cNvCxnSpPr>
          <p:nvPr/>
        </p:nvCxnSpPr>
        <p:spPr>
          <a:xfrm flipV="1">
            <a:off x="2776096" y="478510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直线箭头连接符 16">
            <a:extLst>
              <a:ext uri="{FF2B5EF4-FFF2-40B4-BE49-F238E27FC236}">
                <a16:creationId xmlns:a16="http://schemas.microsoft.com/office/drawing/2014/main" id="{EB368C6E-B3AB-1B16-7820-2058A7C29457}"/>
              </a:ext>
            </a:extLst>
          </p:cNvPr>
          <p:cNvCxnSpPr>
            <a:cxnSpLocks/>
          </p:cNvCxnSpPr>
          <p:nvPr/>
        </p:nvCxnSpPr>
        <p:spPr>
          <a:xfrm flipV="1">
            <a:off x="4197727" y="434938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线箭头连接符 17">
            <a:extLst>
              <a:ext uri="{FF2B5EF4-FFF2-40B4-BE49-F238E27FC236}">
                <a16:creationId xmlns:a16="http://schemas.microsoft.com/office/drawing/2014/main" id="{C24DE153-1DB3-6822-56B9-D32238F8062D}"/>
              </a:ext>
            </a:extLst>
          </p:cNvPr>
          <p:cNvCxnSpPr>
            <a:cxnSpLocks/>
          </p:cNvCxnSpPr>
          <p:nvPr/>
        </p:nvCxnSpPr>
        <p:spPr>
          <a:xfrm flipV="1">
            <a:off x="2776096" y="449558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直线箭头连接符 19">
            <a:extLst>
              <a:ext uri="{FF2B5EF4-FFF2-40B4-BE49-F238E27FC236}">
                <a16:creationId xmlns:a16="http://schemas.microsoft.com/office/drawing/2014/main" id="{33958B0A-6DD4-607D-5F78-FA186E42FA40}"/>
              </a:ext>
            </a:extLst>
          </p:cNvPr>
          <p:cNvCxnSpPr>
            <a:cxnSpLocks/>
          </p:cNvCxnSpPr>
          <p:nvPr/>
        </p:nvCxnSpPr>
        <p:spPr>
          <a:xfrm flipV="1">
            <a:off x="4197727" y="405986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直线箭头连接符 21">
            <a:extLst>
              <a:ext uri="{FF2B5EF4-FFF2-40B4-BE49-F238E27FC236}">
                <a16:creationId xmlns:a16="http://schemas.microsoft.com/office/drawing/2014/main" id="{7CCB007C-7751-E0F2-8AFE-6E7FADB9A153}"/>
              </a:ext>
            </a:extLst>
          </p:cNvPr>
          <p:cNvCxnSpPr>
            <a:cxnSpLocks/>
          </p:cNvCxnSpPr>
          <p:nvPr/>
        </p:nvCxnSpPr>
        <p:spPr>
          <a:xfrm flipV="1">
            <a:off x="2776096" y="420606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直线箭头连接符 28">
            <a:extLst>
              <a:ext uri="{FF2B5EF4-FFF2-40B4-BE49-F238E27FC236}">
                <a16:creationId xmlns:a16="http://schemas.microsoft.com/office/drawing/2014/main" id="{0041AC12-BC4C-C489-17AE-337E7E813E4E}"/>
              </a:ext>
            </a:extLst>
          </p:cNvPr>
          <p:cNvCxnSpPr>
            <a:cxnSpLocks/>
          </p:cNvCxnSpPr>
          <p:nvPr/>
        </p:nvCxnSpPr>
        <p:spPr>
          <a:xfrm flipV="1">
            <a:off x="4197727" y="377034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直线箭头连接符 31">
            <a:extLst>
              <a:ext uri="{FF2B5EF4-FFF2-40B4-BE49-F238E27FC236}">
                <a16:creationId xmlns:a16="http://schemas.microsoft.com/office/drawing/2014/main" id="{328539AA-A98E-AAEC-7134-C3A2F9F0A954}"/>
              </a:ext>
            </a:extLst>
          </p:cNvPr>
          <p:cNvCxnSpPr>
            <a:cxnSpLocks/>
          </p:cNvCxnSpPr>
          <p:nvPr/>
        </p:nvCxnSpPr>
        <p:spPr>
          <a:xfrm flipV="1">
            <a:off x="2776096" y="3916547"/>
            <a:ext cx="1421719" cy="434694"/>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直线箭头连接符 32">
            <a:extLst>
              <a:ext uri="{FF2B5EF4-FFF2-40B4-BE49-F238E27FC236}">
                <a16:creationId xmlns:a16="http://schemas.microsoft.com/office/drawing/2014/main" id="{E1A8D948-10C6-29AC-A849-40A07BF41828}"/>
              </a:ext>
            </a:extLst>
          </p:cNvPr>
          <p:cNvCxnSpPr>
            <a:cxnSpLocks/>
          </p:cNvCxnSpPr>
          <p:nvPr/>
        </p:nvCxnSpPr>
        <p:spPr>
          <a:xfrm flipV="1">
            <a:off x="4197727" y="348082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99E27FB7-FC1D-C556-D503-711EFDC89C60}"/>
              </a:ext>
            </a:extLst>
          </p:cNvPr>
          <p:cNvSpPr txBox="1"/>
          <p:nvPr/>
        </p:nvSpPr>
        <p:spPr>
          <a:xfrm>
            <a:off x="5275542" y="2763157"/>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PP=1</a:t>
            </a:r>
            <a:endParaRPr kumimoji="1" lang="zh-CN" altLang="en-US" dirty="0">
              <a:latin typeface="Calibri" panose="020F0502020204030204" pitchFamily="34" charset="0"/>
              <a:cs typeface="Calibri" panose="020F0502020204030204" pitchFamily="34" charset="0"/>
            </a:endParaRPr>
          </a:p>
        </p:txBody>
      </p:sp>
      <p:sp>
        <p:nvSpPr>
          <p:cNvPr id="88" name="文本框 87">
            <a:extLst>
              <a:ext uri="{FF2B5EF4-FFF2-40B4-BE49-F238E27FC236}">
                <a16:creationId xmlns:a16="http://schemas.microsoft.com/office/drawing/2014/main" id="{972B3607-E8DA-65D3-DF07-1AA259258CE9}"/>
              </a:ext>
            </a:extLst>
          </p:cNvPr>
          <p:cNvSpPr txBox="1"/>
          <p:nvPr/>
        </p:nvSpPr>
        <p:spPr>
          <a:xfrm>
            <a:off x="5862018" y="2763157"/>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PP=2</a:t>
            </a:r>
            <a:endParaRPr kumimoji="1" lang="zh-CN" altLang="en-US" dirty="0">
              <a:latin typeface="Calibri" panose="020F0502020204030204" pitchFamily="34" charset="0"/>
              <a:cs typeface="Calibri" panose="020F0502020204030204" pitchFamily="34" charset="0"/>
            </a:endParaRPr>
          </a:p>
        </p:txBody>
      </p:sp>
      <p:sp>
        <p:nvSpPr>
          <p:cNvPr id="89" name="文本框 88">
            <a:extLst>
              <a:ext uri="{FF2B5EF4-FFF2-40B4-BE49-F238E27FC236}">
                <a16:creationId xmlns:a16="http://schemas.microsoft.com/office/drawing/2014/main" id="{AF1DFAE7-058B-09CB-505F-70EBE3B5B8AC}"/>
              </a:ext>
            </a:extLst>
          </p:cNvPr>
          <p:cNvSpPr txBox="1"/>
          <p:nvPr/>
        </p:nvSpPr>
        <p:spPr>
          <a:xfrm>
            <a:off x="9171377" y="2763157"/>
            <a:ext cx="654346"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PP=8</a:t>
            </a:r>
            <a:endParaRPr kumimoji="1" lang="zh-CN" altLang="en-US" dirty="0">
              <a:latin typeface="Calibri" panose="020F0502020204030204" pitchFamily="34" charset="0"/>
              <a:cs typeface="Calibri" panose="020F0502020204030204" pitchFamily="34" charset="0"/>
            </a:endParaRPr>
          </a:p>
        </p:txBody>
      </p:sp>
      <p:sp>
        <p:nvSpPr>
          <p:cNvPr id="94" name="文本框 93">
            <a:extLst>
              <a:ext uri="{FF2B5EF4-FFF2-40B4-BE49-F238E27FC236}">
                <a16:creationId xmlns:a16="http://schemas.microsoft.com/office/drawing/2014/main" id="{9C194F7E-1E03-BFF7-4A6B-E1A2229A2B7D}"/>
              </a:ext>
            </a:extLst>
          </p:cNvPr>
          <p:cNvSpPr txBox="1"/>
          <p:nvPr/>
        </p:nvSpPr>
        <p:spPr>
          <a:xfrm>
            <a:off x="7372222" y="2706829"/>
            <a:ext cx="343364"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a:t>
            </a:r>
            <a:endParaRPr kumimoji="1" lang="zh-CN" altLang="en-US" dirty="0">
              <a:latin typeface="Calibri" panose="020F0502020204030204" pitchFamily="34" charset="0"/>
              <a:cs typeface="Calibri" panose="020F0502020204030204" pitchFamily="34" charset="0"/>
            </a:endParaRPr>
          </a:p>
        </p:txBody>
      </p:sp>
      <p:sp>
        <p:nvSpPr>
          <p:cNvPr id="96" name="任意形状 236">
            <a:extLst>
              <a:ext uri="{FF2B5EF4-FFF2-40B4-BE49-F238E27FC236}">
                <a16:creationId xmlns:a16="http://schemas.microsoft.com/office/drawing/2014/main" id="{8444ACC0-89DE-26AD-9222-EFB9331455DC}"/>
              </a:ext>
            </a:extLst>
          </p:cNvPr>
          <p:cNvSpPr/>
          <p:nvPr/>
        </p:nvSpPr>
        <p:spPr>
          <a:xfrm>
            <a:off x="2763408" y="3201750"/>
            <a:ext cx="2794415" cy="851867"/>
          </a:xfrm>
          <a:custGeom>
            <a:avLst/>
            <a:gdLst>
              <a:gd name="connsiteX0" fmla="*/ 1539433 w 1539433"/>
              <a:gd name="connsiteY0" fmla="*/ 0 h 1134319"/>
              <a:gd name="connsiteX1" fmla="*/ 486137 w 1539433"/>
              <a:gd name="connsiteY1" fmla="*/ 254643 h 1134319"/>
              <a:gd name="connsiteX2" fmla="*/ 0 w 1539433"/>
              <a:gd name="connsiteY2" fmla="*/ 1134319 h 1134319"/>
            </a:gdLst>
            <a:ahLst/>
            <a:cxnLst>
              <a:cxn ang="0">
                <a:pos x="connsiteX0" y="connsiteY0"/>
              </a:cxn>
              <a:cxn ang="0">
                <a:pos x="connsiteX1" y="connsiteY1"/>
              </a:cxn>
              <a:cxn ang="0">
                <a:pos x="connsiteX2" y="connsiteY2"/>
              </a:cxn>
            </a:cxnLst>
            <a:rect l="l" t="t" r="r" b="b"/>
            <a:pathLst>
              <a:path w="1539433" h="1134319">
                <a:moveTo>
                  <a:pt x="1539433" y="0"/>
                </a:moveTo>
                <a:cubicBezTo>
                  <a:pt x="1141071" y="32795"/>
                  <a:pt x="742709" y="65590"/>
                  <a:pt x="486137" y="254643"/>
                </a:cubicBezTo>
                <a:cubicBezTo>
                  <a:pt x="229565" y="443696"/>
                  <a:pt x="114782" y="789007"/>
                  <a:pt x="0" y="1134319"/>
                </a:cubicBezTo>
              </a:path>
            </a:pathLst>
          </a:custGeom>
          <a:noFill/>
          <a:ln w="34925">
            <a:solidFill>
              <a:schemeClr val="accent5">
                <a:lumMod val="75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3" name="直线箭头连接符 186">
            <a:extLst>
              <a:ext uri="{FF2B5EF4-FFF2-40B4-BE49-F238E27FC236}">
                <a16:creationId xmlns:a16="http://schemas.microsoft.com/office/drawing/2014/main" id="{F4279BF9-EEDC-CE90-766C-69603AA891D6}"/>
              </a:ext>
            </a:extLst>
          </p:cNvPr>
          <p:cNvCxnSpPr>
            <a:cxnSpLocks/>
          </p:cNvCxnSpPr>
          <p:nvPr/>
        </p:nvCxnSpPr>
        <p:spPr>
          <a:xfrm flipV="1">
            <a:off x="4197727" y="3191306"/>
            <a:ext cx="1422000" cy="435600"/>
          </a:xfrm>
          <a:prstGeom prst="straightConnector1">
            <a:avLst/>
          </a:prstGeom>
          <a:ln w="349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56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3" grpId="0"/>
      <p:bldP spid="144" grpId="0"/>
      <p:bldP spid="145" grpId="0"/>
      <p:bldP spid="14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84" grpId="0"/>
      <p:bldP spid="85" grpId="0"/>
      <p:bldP spid="86" grpId="0"/>
      <p:bldP spid="90" grpId="0"/>
      <p:bldP spid="91" grpId="0"/>
      <p:bldP spid="92" grpId="0"/>
      <p:bldP spid="93" grpId="0"/>
      <p:bldP spid="95" grpId="0"/>
      <p:bldP spid="87" grpId="0"/>
      <p:bldP spid="88" grpId="0"/>
      <p:bldP spid="89" grpId="0"/>
      <p:bldP spid="94" grpId="0"/>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98CE-DC41-ABD6-D70F-971DF0D1D3C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04FBDD86-AA40-0A2A-D457-8637AC1CC92E}"/>
              </a:ext>
            </a:extLst>
          </p:cNvPr>
          <p:cNvSpPr>
            <a:spLocks noGrp="1"/>
          </p:cNvSpPr>
          <p:nvPr>
            <p:ph idx="1"/>
          </p:nvPr>
        </p:nvSpPr>
        <p:spPr>
          <a:xfrm>
            <a:off x="325967" y="1057387"/>
            <a:ext cx="11540067" cy="5550647"/>
          </a:xfrm>
        </p:spPr>
        <p:txBody>
          <a:bodyPr>
            <a:normAutofit/>
          </a:bodyPr>
          <a:lstStyle/>
          <a:p>
            <a:r>
              <a:rPr lang="en-US" altLang="zh-CN" dirty="0"/>
              <a:t>Opportunity——</a:t>
            </a:r>
            <a:r>
              <a:rPr lang="en" altLang="zh-CN" dirty="0"/>
              <a:t>Sparse spatial traffic distributions</a:t>
            </a:r>
            <a:endParaRPr lang="en-US" altLang="zh-CN" dirty="0"/>
          </a:p>
          <a:p>
            <a:pPr lvl="1"/>
            <a:r>
              <a:rPr lang="en-US" altLang="zh-CN" b="1" dirty="0">
                <a:solidFill>
                  <a:schemeClr val="accent6"/>
                </a:solidFill>
              </a:rPr>
              <a:t>Rail-optimized</a:t>
            </a:r>
            <a:r>
              <a:rPr lang="en-US" altLang="zh-CN" dirty="0"/>
              <a:t> data center topologies</a:t>
            </a:r>
          </a:p>
          <a:p>
            <a:pPr lvl="1"/>
            <a:r>
              <a:rPr lang="en-US" altLang="zh-CN" dirty="0"/>
              <a:t>Widely used </a:t>
            </a:r>
            <a:r>
              <a:rPr lang="en-US" altLang="zh-CN" b="1" dirty="0">
                <a:solidFill>
                  <a:schemeClr val="accent2">
                    <a:lumMod val="75000"/>
                  </a:schemeClr>
                </a:solidFill>
              </a:rPr>
              <a:t>collective communication </a:t>
            </a:r>
            <a:r>
              <a:rPr lang="en-US" altLang="zh-CN" dirty="0"/>
              <a:t>libraries like NCCL and MPI</a:t>
            </a:r>
          </a:p>
        </p:txBody>
      </p:sp>
      <p:sp>
        <p:nvSpPr>
          <p:cNvPr id="3" name="灯片编号占位符 2">
            <a:extLst>
              <a:ext uri="{FF2B5EF4-FFF2-40B4-BE49-F238E27FC236}">
                <a16:creationId xmlns:a16="http://schemas.microsoft.com/office/drawing/2014/main" id="{A65BC2D9-1A92-1684-2D36-7D22F0F8C073}"/>
              </a:ext>
            </a:extLst>
          </p:cNvPr>
          <p:cNvSpPr>
            <a:spLocks noGrp="1"/>
          </p:cNvSpPr>
          <p:nvPr>
            <p:ph type="sldNum" sz="quarter" idx="12"/>
          </p:nvPr>
        </p:nvSpPr>
        <p:spPr/>
        <p:txBody>
          <a:bodyPr/>
          <a:lstStyle/>
          <a:p>
            <a:fld id="{84BCC322-D5A9-47A8-A5BE-5D9C2195FFDA}" type="slidenum">
              <a:rPr lang="zh-CN" altLang="en-US" smtClean="0"/>
              <a:pPr/>
              <a:t>14</a:t>
            </a:fld>
            <a:endParaRPr lang="zh-CN" altLang="en-US" dirty="0"/>
          </a:p>
        </p:txBody>
      </p:sp>
      <p:sp>
        <p:nvSpPr>
          <p:cNvPr id="5" name="标题 4">
            <a:extLst>
              <a:ext uri="{FF2B5EF4-FFF2-40B4-BE49-F238E27FC236}">
                <a16:creationId xmlns:a16="http://schemas.microsoft.com/office/drawing/2014/main" id="{91F96179-C9A4-2194-147E-A604CA887825}"/>
              </a:ext>
            </a:extLst>
          </p:cNvPr>
          <p:cNvSpPr>
            <a:spLocks noGrp="1"/>
          </p:cNvSpPr>
          <p:nvPr>
            <p:ph type="title"/>
          </p:nvPr>
        </p:nvSpPr>
        <p:spPr/>
        <p:txBody>
          <a:bodyPr/>
          <a:lstStyle/>
          <a:p>
            <a:r>
              <a:rPr lang="en-US" altLang="zh-CN" dirty="0"/>
              <a:t>2. Motivation</a:t>
            </a:r>
            <a:endParaRPr lang="zh-CN" altLang="en-US" dirty="0"/>
          </a:p>
        </p:txBody>
      </p:sp>
      <p:sp>
        <p:nvSpPr>
          <p:cNvPr id="2" name="文本框 1">
            <a:extLst>
              <a:ext uri="{FF2B5EF4-FFF2-40B4-BE49-F238E27FC236}">
                <a16:creationId xmlns:a16="http://schemas.microsoft.com/office/drawing/2014/main" id="{D1900148-1B5A-E55A-1F23-3115F1843673}"/>
              </a:ext>
            </a:extLst>
          </p:cNvPr>
          <p:cNvSpPr txBox="1"/>
          <p:nvPr/>
        </p:nvSpPr>
        <p:spPr>
          <a:xfrm>
            <a:off x="4028808" y="5865134"/>
            <a:ext cx="3796167" cy="338554"/>
          </a:xfrm>
          <a:prstGeom prst="rect">
            <a:avLst/>
          </a:prstGeom>
          <a:noFill/>
        </p:spPr>
        <p:txBody>
          <a:bodyPr wrap="none" rtlCol="0">
            <a:spAutoFit/>
          </a:bodyPr>
          <a:lstStyle/>
          <a:p>
            <a:pPr algn="ctr"/>
            <a:r>
              <a:rPr kumimoji="1" lang="en-US" altLang="zh-CN" sz="1600" b="1" dirty="0">
                <a:latin typeface="Calibri" panose="020F0502020204030204" pitchFamily="34" charset="0"/>
                <a:cs typeface="Calibri" panose="020F0502020204030204" pitchFamily="34" charset="0"/>
              </a:rPr>
              <a:t>Physical Switches (Data Center Topologies)</a:t>
            </a:r>
            <a:endParaRPr kumimoji="1" lang="zh-CN" altLang="en-US" sz="1600" b="1" dirty="0">
              <a:latin typeface="Calibri" panose="020F0502020204030204" pitchFamily="34" charset="0"/>
              <a:cs typeface="Calibri" panose="020F0502020204030204" pitchFamily="34" charset="0"/>
            </a:endParaRPr>
          </a:p>
        </p:txBody>
      </p:sp>
      <p:cxnSp>
        <p:nvCxnSpPr>
          <p:cNvPr id="7" name="直线连接符 4">
            <a:extLst>
              <a:ext uri="{FF2B5EF4-FFF2-40B4-BE49-F238E27FC236}">
                <a16:creationId xmlns:a16="http://schemas.microsoft.com/office/drawing/2014/main" id="{DBC700A7-D744-DAB8-B4F4-35331E6F4523}"/>
              </a:ext>
            </a:extLst>
          </p:cNvPr>
          <p:cNvCxnSpPr>
            <a:cxnSpLocks/>
            <a:stCxn id="11" idx="0"/>
            <a:endCxn id="79" idx="1"/>
          </p:cNvCxnSpPr>
          <p:nvPr/>
        </p:nvCxnSpPr>
        <p:spPr>
          <a:xfrm flipH="1" flipV="1">
            <a:off x="2983977" y="5135669"/>
            <a:ext cx="1214133" cy="3410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直线连接符 5">
            <a:extLst>
              <a:ext uri="{FF2B5EF4-FFF2-40B4-BE49-F238E27FC236}">
                <a16:creationId xmlns:a16="http://schemas.microsoft.com/office/drawing/2014/main" id="{4662C677-D9AB-D9C8-0669-489BAB82069D}"/>
              </a:ext>
            </a:extLst>
          </p:cNvPr>
          <p:cNvCxnSpPr>
            <a:cxnSpLocks/>
            <a:stCxn id="12" idx="0"/>
            <a:endCxn id="85" idx="1"/>
          </p:cNvCxnSpPr>
          <p:nvPr/>
        </p:nvCxnSpPr>
        <p:spPr>
          <a:xfrm flipH="1" flipV="1">
            <a:off x="3569735" y="5135669"/>
            <a:ext cx="1780896" cy="3410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5C11631B-C5C8-9DE0-31B6-7CEE0BD8960E}"/>
              </a:ext>
            </a:extLst>
          </p:cNvPr>
          <p:cNvGrpSpPr/>
          <p:nvPr/>
        </p:nvGrpSpPr>
        <p:grpSpPr>
          <a:xfrm>
            <a:off x="3850710" y="5476742"/>
            <a:ext cx="4152362" cy="406799"/>
            <a:chOff x="2746900" y="5033500"/>
            <a:chExt cx="4152362" cy="406799"/>
          </a:xfrm>
        </p:grpSpPr>
        <p:pic>
          <p:nvPicPr>
            <p:cNvPr id="11" name="图形 10">
              <a:extLst>
                <a:ext uri="{FF2B5EF4-FFF2-40B4-BE49-F238E27FC236}">
                  <a16:creationId xmlns:a16="http://schemas.microsoft.com/office/drawing/2014/main" id="{10DF1B8E-0E2E-3701-B1D5-5A127D2F7DDA}"/>
                </a:ext>
              </a:extLst>
            </p:cNvPr>
            <p:cNvPicPr>
              <a:picLocks noChangeAspect="1"/>
            </p:cNvPicPr>
            <p:nvPr/>
          </p:nvPicPr>
          <p:blipFill>
            <a:blip r:embed="rId3">
              <a:extLst>
                <a:ext uri="{96DAC541-7B7A-43D3-8B79-37D633B846F1}">
                  <asvg:svgBlip xmlns:asvg="http://schemas.microsoft.com/office/drawing/2016/SVG/main" r:embed="rId4"/>
                </a:ext>
              </a:extLst>
            </a:blip>
            <a:srcRect l="36" t="26151" r="-37" b="15259"/>
            <a:stretch/>
          </p:blipFill>
          <p:spPr>
            <a:xfrm>
              <a:off x="2746900" y="5033500"/>
              <a:ext cx="694800" cy="406799"/>
            </a:xfrm>
            <a:prstGeom prst="rect">
              <a:avLst/>
            </a:prstGeom>
          </p:spPr>
        </p:pic>
        <p:pic>
          <p:nvPicPr>
            <p:cNvPr id="12" name="图形 11">
              <a:extLst>
                <a:ext uri="{FF2B5EF4-FFF2-40B4-BE49-F238E27FC236}">
                  <a16:creationId xmlns:a16="http://schemas.microsoft.com/office/drawing/2014/main" id="{0069DBE2-6190-C268-0B05-9602B4AA50D1}"/>
                </a:ext>
              </a:extLst>
            </p:cNvPr>
            <p:cNvPicPr>
              <a:picLocks noChangeAspect="1"/>
            </p:cNvPicPr>
            <p:nvPr/>
          </p:nvPicPr>
          <p:blipFill>
            <a:blip r:embed="rId3">
              <a:extLst>
                <a:ext uri="{96DAC541-7B7A-43D3-8B79-37D633B846F1}">
                  <asvg:svgBlip xmlns:asvg="http://schemas.microsoft.com/office/drawing/2016/SVG/main" r:embed="rId4"/>
                </a:ext>
              </a:extLst>
            </a:blip>
            <a:srcRect l="36" t="26151" r="-37" b="15259"/>
            <a:stretch/>
          </p:blipFill>
          <p:spPr>
            <a:xfrm>
              <a:off x="3899421" y="5033500"/>
              <a:ext cx="694800" cy="406799"/>
            </a:xfrm>
            <a:prstGeom prst="rect">
              <a:avLst/>
            </a:prstGeom>
          </p:spPr>
        </p:pic>
        <p:pic>
          <p:nvPicPr>
            <p:cNvPr id="13" name="图形 12">
              <a:extLst>
                <a:ext uri="{FF2B5EF4-FFF2-40B4-BE49-F238E27FC236}">
                  <a16:creationId xmlns:a16="http://schemas.microsoft.com/office/drawing/2014/main" id="{645A67C1-FD98-C2DF-4D73-CC5B848B9225}"/>
                </a:ext>
              </a:extLst>
            </p:cNvPr>
            <p:cNvPicPr>
              <a:picLocks noChangeAspect="1"/>
            </p:cNvPicPr>
            <p:nvPr/>
          </p:nvPicPr>
          <p:blipFill>
            <a:blip r:embed="rId3">
              <a:extLst>
                <a:ext uri="{96DAC541-7B7A-43D3-8B79-37D633B846F1}">
                  <asvg:svgBlip xmlns:asvg="http://schemas.microsoft.com/office/drawing/2016/SVG/main" r:embed="rId4"/>
                </a:ext>
              </a:extLst>
            </a:blip>
            <a:srcRect l="36" t="26151" r="-37" b="15259"/>
            <a:stretch/>
          </p:blipFill>
          <p:spPr>
            <a:xfrm>
              <a:off x="5051942" y="5033500"/>
              <a:ext cx="694800" cy="406799"/>
            </a:xfrm>
            <a:prstGeom prst="rect">
              <a:avLst/>
            </a:prstGeom>
          </p:spPr>
        </p:pic>
        <p:pic>
          <p:nvPicPr>
            <p:cNvPr id="14" name="图形 13">
              <a:extLst>
                <a:ext uri="{FF2B5EF4-FFF2-40B4-BE49-F238E27FC236}">
                  <a16:creationId xmlns:a16="http://schemas.microsoft.com/office/drawing/2014/main" id="{1A9F3308-CD3B-E22C-0C7E-DB25071C65B4}"/>
                </a:ext>
              </a:extLst>
            </p:cNvPr>
            <p:cNvPicPr>
              <a:picLocks noChangeAspect="1"/>
            </p:cNvPicPr>
            <p:nvPr/>
          </p:nvPicPr>
          <p:blipFill>
            <a:blip r:embed="rId3">
              <a:extLst>
                <a:ext uri="{96DAC541-7B7A-43D3-8B79-37D633B846F1}">
                  <asvg:svgBlip xmlns:asvg="http://schemas.microsoft.com/office/drawing/2016/SVG/main" r:embed="rId4"/>
                </a:ext>
              </a:extLst>
            </a:blip>
            <a:srcRect l="36" t="26151" r="-37" b="15259"/>
            <a:stretch/>
          </p:blipFill>
          <p:spPr>
            <a:xfrm>
              <a:off x="6204462" y="5033500"/>
              <a:ext cx="694800" cy="406799"/>
            </a:xfrm>
            <a:prstGeom prst="rect">
              <a:avLst/>
            </a:prstGeom>
          </p:spPr>
        </p:pic>
      </p:grpSp>
      <p:cxnSp>
        <p:nvCxnSpPr>
          <p:cNvPr id="15" name="直线连接符 11">
            <a:extLst>
              <a:ext uri="{FF2B5EF4-FFF2-40B4-BE49-F238E27FC236}">
                <a16:creationId xmlns:a16="http://schemas.microsoft.com/office/drawing/2014/main" id="{53FCFF82-119B-2798-E2A9-86957310961B}"/>
              </a:ext>
            </a:extLst>
          </p:cNvPr>
          <p:cNvCxnSpPr>
            <a:cxnSpLocks/>
            <a:stCxn id="13" idx="0"/>
            <a:endCxn id="94" idx="1"/>
          </p:cNvCxnSpPr>
          <p:nvPr/>
        </p:nvCxnSpPr>
        <p:spPr>
          <a:xfrm flipH="1" flipV="1">
            <a:off x="4155494" y="5135669"/>
            <a:ext cx="2347658" cy="3410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线连接符 12">
            <a:extLst>
              <a:ext uri="{FF2B5EF4-FFF2-40B4-BE49-F238E27FC236}">
                <a16:creationId xmlns:a16="http://schemas.microsoft.com/office/drawing/2014/main" id="{BF74BF4D-BCAB-2381-07A9-565EC98BB18D}"/>
              </a:ext>
            </a:extLst>
          </p:cNvPr>
          <p:cNvCxnSpPr>
            <a:cxnSpLocks/>
            <a:stCxn id="14" idx="0"/>
            <a:endCxn id="89" idx="1"/>
          </p:cNvCxnSpPr>
          <p:nvPr/>
        </p:nvCxnSpPr>
        <p:spPr>
          <a:xfrm flipH="1" flipV="1">
            <a:off x="4741254" y="5135669"/>
            <a:ext cx="2914418" cy="34107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线连接符 13">
            <a:extLst>
              <a:ext uri="{FF2B5EF4-FFF2-40B4-BE49-F238E27FC236}">
                <a16:creationId xmlns:a16="http://schemas.microsoft.com/office/drawing/2014/main" id="{EBFE6E13-7E10-719D-C8C6-2F97B2DA904C}"/>
              </a:ext>
            </a:extLst>
          </p:cNvPr>
          <p:cNvCxnSpPr>
            <a:cxnSpLocks/>
            <a:stCxn id="11" idx="0"/>
            <a:endCxn id="38" idx="1"/>
          </p:cNvCxnSpPr>
          <p:nvPr/>
        </p:nvCxnSpPr>
        <p:spPr>
          <a:xfrm flipV="1">
            <a:off x="4198110" y="5142332"/>
            <a:ext cx="2974465" cy="33441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线连接符 14">
            <a:extLst>
              <a:ext uri="{FF2B5EF4-FFF2-40B4-BE49-F238E27FC236}">
                <a16:creationId xmlns:a16="http://schemas.microsoft.com/office/drawing/2014/main" id="{DF579508-BFAC-2617-D659-FD5C0D793617}"/>
              </a:ext>
            </a:extLst>
          </p:cNvPr>
          <p:cNvCxnSpPr>
            <a:cxnSpLocks/>
            <a:stCxn id="12" idx="0"/>
            <a:endCxn id="44" idx="1"/>
          </p:cNvCxnSpPr>
          <p:nvPr/>
        </p:nvCxnSpPr>
        <p:spPr>
          <a:xfrm flipV="1">
            <a:off x="5350631" y="5142332"/>
            <a:ext cx="2407702" cy="33441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线连接符 15">
            <a:extLst>
              <a:ext uri="{FF2B5EF4-FFF2-40B4-BE49-F238E27FC236}">
                <a16:creationId xmlns:a16="http://schemas.microsoft.com/office/drawing/2014/main" id="{E8CB9A05-5D11-5C14-19DC-2823982BB8F4}"/>
              </a:ext>
            </a:extLst>
          </p:cNvPr>
          <p:cNvCxnSpPr>
            <a:cxnSpLocks/>
            <a:stCxn id="13" idx="0"/>
            <a:endCxn id="53" idx="1"/>
          </p:cNvCxnSpPr>
          <p:nvPr/>
        </p:nvCxnSpPr>
        <p:spPr>
          <a:xfrm flipV="1">
            <a:off x="6503152" y="5142332"/>
            <a:ext cx="1840940" cy="33441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线连接符 16">
            <a:extLst>
              <a:ext uri="{FF2B5EF4-FFF2-40B4-BE49-F238E27FC236}">
                <a16:creationId xmlns:a16="http://schemas.microsoft.com/office/drawing/2014/main" id="{239726B0-7520-A6DE-B333-671311DFF9BB}"/>
              </a:ext>
            </a:extLst>
          </p:cNvPr>
          <p:cNvCxnSpPr>
            <a:cxnSpLocks/>
            <a:stCxn id="14" idx="0"/>
            <a:endCxn id="48" idx="1"/>
          </p:cNvCxnSpPr>
          <p:nvPr/>
        </p:nvCxnSpPr>
        <p:spPr>
          <a:xfrm flipV="1">
            <a:off x="7655672" y="5142332"/>
            <a:ext cx="1274180" cy="33441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线箭头连接符 320">
            <a:extLst>
              <a:ext uri="{FF2B5EF4-FFF2-40B4-BE49-F238E27FC236}">
                <a16:creationId xmlns:a16="http://schemas.microsoft.com/office/drawing/2014/main" id="{2165EBF8-8D23-CF68-363A-5163C3B1E05D}"/>
              </a:ext>
            </a:extLst>
          </p:cNvPr>
          <p:cNvCxnSpPr>
            <a:cxnSpLocks/>
          </p:cNvCxnSpPr>
          <p:nvPr/>
        </p:nvCxnSpPr>
        <p:spPr>
          <a:xfrm>
            <a:off x="3569735" y="5179331"/>
            <a:ext cx="1597667" cy="297411"/>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22" name="直线箭头连接符 323">
            <a:extLst>
              <a:ext uri="{FF2B5EF4-FFF2-40B4-BE49-F238E27FC236}">
                <a16:creationId xmlns:a16="http://schemas.microsoft.com/office/drawing/2014/main" id="{AE30F26B-3132-1776-0F58-34E9E4579068}"/>
              </a:ext>
            </a:extLst>
          </p:cNvPr>
          <p:cNvCxnSpPr>
            <a:cxnSpLocks/>
          </p:cNvCxnSpPr>
          <p:nvPr/>
        </p:nvCxnSpPr>
        <p:spPr>
          <a:xfrm flipV="1">
            <a:off x="5589526" y="5185387"/>
            <a:ext cx="2129159" cy="304074"/>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69" name="矩形 68">
            <a:extLst>
              <a:ext uri="{FF2B5EF4-FFF2-40B4-BE49-F238E27FC236}">
                <a16:creationId xmlns:a16="http://schemas.microsoft.com/office/drawing/2014/main" id="{A8B26E26-33EF-58E1-3FA0-F8CE146A2525}"/>
              </a:ext>
            </a:extLst>
          </p:cNvPr>
          <p:cNvSpPr/>
          <p:nvPr/>
        </p:nvSpPr>
        <p:spPr>
          <a:xfrm>
            <a:off x="2342540" y="3793160"/>
            <a:ext cx="3035557" cy="287451"/>
          </a:xfrm>
          <a:prstGeom prst="rect">
            <a:avLst/>
          </a:prstGeom>
          <a:solidFill>
            <a:srgbClr val="EEC8EB"/>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矩形 69">
            <a:extLst>
              <a:ext uri="{FF2B5EF4-FFF2-40B4-BE49-F238E27FC236}">
                <a16:creationId xmlns:a16="http://schemas.microsoft.com/office/drawing/2014/main" id="{8A041251-88B0-CBEE-6D3F-EFE26BEBD000}"/>
              </a:ext>
            </a:extLst>
          </p:cNvPr>
          <p:cNvSpPr/>
          <p:nvPr/>
        </p:nvSpPr>
        <p:spPr>
          <a:xfrm>
            <a:off x="2342810" y="4056499"/>
            <a:ext cx="3036951" cy="399552"/>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矩形 70">
            <a:extLst>
              <a:ext uri="{FF2B5EF4-FFF2-40B4-BE49-F238E27FC236}">
                <a16:creationId xmlns:a16="http://schemas.microsoft.com/office/drawing/2014/main" id="{71AF91C1-2DED-CF16-5E00-5B84B8EC25D1}"/>
              </a:ext>
            </a:extLst>
          </p:cNvPr>
          <p:cNvSpPr/>
          <p:nvPr/>
        </p:nvSpPr>
        <p:spPr>
          <a:xfrm>
            <a:off x="2342810" y="4444891"/>
            <a:ext cx="3042255" cy="31805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同侧圆角矩形 21">
            <a:extLst>
              <a:ext uri="{FF2B5EF4-FFF2-40B4-BE49-F238E27FC236}">
                <a16:creationId xmlns:a16="http://schemas.microsoft.com/office/drawing/2014/main" id="{9393E711-DD98-BD71-0703-A6CE5CA5F648}"/>
              </a:ext>
            </a:extLst>
          </p:cNvPr>
          <p:cNvSpPr/>
          <p:nvPr/>
        </p:nvSpPr>
        <p:spPr>
          <a:xfrm rot="10800000">
            <a:off x="2342813" y="4740770"/>
            <a:ext cx="3039596" cy="371506"/>
          </a:xfrm>
          <a:prstGeom prst="round2SameRect">
            <a:avLst>
              <a:gd name="adj1" fmla="val 21444"/>
              <a:gd name="adj2" fmla="val 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圆角矩形 22">
            <a:extLst>
              <a:ext uri="{FF2B5EF4-FFF2-40B4-BE49-F238E27FC236}">
                <a16:creationId xmlns:a16="http://schemas.microsoft.com/office/drawing/2014/main" id="{14F1C74E-A165-EA20-224F-44FB1A9E8905}"/>
              </a:ext>
            </a:extLst>
          </p:cNvPr>
          <p:cNvSpPr/>
          <p:nvPr/>
        </p:nvSpPr>
        <p:spPr>
          <a:xfrm>
            <a:off x="2342818" y="3524284"/>
            <a:ext cx="3039595" cy="1588729"/>
          </a:xfrm>
          <a:prstGeom prst="roundRect">
            <a:avLst>
              <a:gd name="adj" fmla="val 4711"/>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4" name="文本框 73">
            <a:extLst>
              <a:ext uri="{FF2B5EF4-FFF2-40B4-BE49-F238E27FC236}">
                <a16:creationId xmlns:a16="http://schemas.microsoft.com/office/drawing/2014/main" id="{E0B59DCA-C049-FA99-1473-D27F3445CD4C}"/>
              </a:ext>
            </a:extLst>
          </p:cNvPr>
          <p:cNvSpPr txBox="1"/>
          <p:nvPr/>
        </p:nvSpPr>
        <p:spPr>
          <a:xfrm>
            <a:off x="3514508" y="3488301"/>
            <a:ext cx="746615" cy="338554"/>
          </a:xfrm>
          <a:prstGeom prst="rect">
            <a:avLst/>
          </a:prstGeom>
          <a:noFill/>
        </p:spPr>
        <p:txBody>
          <a:bodyPr wrap="none" rtlCol="0">
            <a:spAutoFit/>
          </a:bodyPr>
          <a:lstStyle/>
          <a:p>
            <a:pPr algn="ctr"/>
            <a:r>
              <a:rPr kumimoji="1" lang="en-US" altLang="zh-CN" sz="1600" b="1" dirty="0">
                <a:latin typeface="Calibri" panose="020F0502020204030204" pitchFamily="34" charset="0"/>
                <a:cs typeface="Calibri" panose="020F0502020204030204" pitchFamily="34" charset="0"/>
              </a:rPr>
              <a:t>Host A</a:t>
            </a:r>
            <a:endParaRPr kumimoji="1" lang="zh-CN" altLang="en-US" sz="1600" b="1" dirty="0">
              <a:latin typeface="Calibri" panose="020F0502020204030204" pitchFamily="34" charset="0"/>
              <a:cs typeface="Calibri" panose="020F0502020204030204" pitchFamily="34" charset="0"/>
            </a:endParaRPr>
          </a:p>
        </p:txBody>
      </p:sp>
      <p:sp>
        <p:nvSpPr>
          <p:cNvPr id="75" name="文本框 74">
            <a:extLst>
              <a:ext uri="{FF2B5EF4-FFF2-40B4-BE49-F238E27FC236}">
                <a16:creationId xmlns:a16="http://schemas.microsoft.com/office/drawing/2014/main" id="{1BABEFBF-985E-9FF8-69BB-568170265C77}"/>
              </a:ext>
            </a:extLst>
          </p:cNvPr>
          <p:cNvSpPr txBox="1"/>
          <p:nvPr/>
        </p:nvSpPr>
        <p:spPr>
          <a:xfrm>
            <a:off x="2280120" y="4743922"/>
            <a:ext cx="598242"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RNIC</a:t>
            </a:r>
            <a:endParaRPr kumimoji="1" lang="zh-CN" altLang="en-US" sz="1600" b="1" dirty="0">
              <a:latin typeface="Calibri" panose="020F0502020204030204" pitchFamily="34" charset="0"/>
              <a:cs typeface="Calibri" panose="020F0502020204030204" pitchFamily="34" charset="0"/>
            </a:endParaRPr>
          </a:p>
        </p:txBody>
      </p:sp>
      <p:sp>
        <p:nvSpPr>
          <p:cNvPr id="76" name="文本框 75">
            <a:extLst>
              <a:ext uri="{FF2B5EF4-FFF2-40B4-BE49-F238E27FC236}">
                <a16:creationId xmlns:a16="http://schemas.microsoft.com/office/drawing/2014/main" id="{4A3D9542-4204-3051-EC43-4D96217EDED6}"/>
              </a:ext>
            </a:extLst>
          </p:cNvPr>
          <p:cNvSpPr txBox="1"/>
          <p:nvPr/>
        </p:nvSpPr>
        <p:spPr>
          <a:xfrm>
            <a:off x="2280120" y="4426404"/>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PCIe</a:t>
            </a:r>
            <a:endParaRPr kumimoji="1" lang="zh-CN" altLang="en-US" sz="1600" b="1" dirty="0">
              <a:latin typeface="Calibri" panose="020F0502020204030204" pitchFamily="34" charset="0"/>
              <a:cs typeface="Calibri" panose="020F0502020204030204" pitchFamily="34" charset="0"/>
            </a:endParaRPr>
          </a:p>
        </p:txBody>
      </p:sp>
      <p:sp>
        <p:nvSpPr>
          <p:cNvPr id="77" name="文本框 76">
            <a:extLst>
              <a:ext uri="{FF2B5EF4-FFF2-40B4-BE49-F238E27FC236}">
                <a16:creationId xmlns:a16="http://schemas.microsoft.com/office/drawing/2014/main" id="{CAE81801-589B-577F-BD4F-09070A3194C0}"/>
              </a:ext>
            </a:extLst>
          </p:cNvPr>
          <p:cNvSpPr txBox="1"/>
          <p:nvPr/>
        </p:nvSpPr>
        <p:spPr>
          <a:xfrm>
            <a:off x="2280120" y="3749821"/>
            <a:ext cx="785793" cy="338554"/>
          </a:xfrm>
          <a:prstGeom prst="rect">
            <a:avLst/>
          </a:prstGeom>
          <a:noFill/>
        </p:spPr>
        <p:txBody>
          <a:bodyPr wrap="none" rtlCol="0">
            <a:spAutoFit/>
          </a:bodyPr>
          <a:lstStyle/>
          <a:p>
            <a:r>
              <a:rPr kumimoji="1" lang="en-US" altLang="zh-CN" sz="1600" b="1" dirty="0" err="1">
                <a:latin typeface="Calibri" panose="020F0502020204030204" pitchFamily="34" charset="0"/>
                <a:cs typeface="Calibri" panose="020F0502020204030204" pitchFamily="34" charset="0"/>
              </a:rPr>
              <a:t>NVLink</a:t>
            </a:r>
            <a:endParaRPr kumimoji="1" lang="zh-CN" altLang="en-US" sz="1600" b="1" dirty="0">
              <a:latin typeface="Calibri" panose="020F0502020204030204" pitchFamily="34" charset="0"/>
              <a:cs typeface="Calibri" panose="020F0502020204030204" pitchFamily="34" charset="0"/>
            </a:endParaRPr>
          </a:p>
        </p:txBody>
      </p:sp>
      <p:sp>
        <p:nvSpPr>
          <p:cNvPr id="78" name="文本框 77">
            <a:extLst>
              <a:ext uri="{FF2B5EF4-FFF2-40B4-BE49-F238E27FC236}">
                <a16:creationId xmlns:a16="http://schemas.microsoft.com/office/drawing/2014/main" id="{DE41361E-53EC-9844-ECCA-AF494F5279BE}"/>
              </a:ext>
            </a:extLst>
          </p:cNvPr>
          <p:cNvSpPr txBox="1"/>
          <p:nvPr/>
        </p:nvSpPr>
        <p:spPr>
          <a:xfrm>
            <a:off x="2284344" y="4081933"/>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GPU</a:t>
            </a:r>
            <a:endParaRPr kumimoji="1" lang="zh-CN" altLang="en-US" sz="1600" b="1" dirty="0">
              <a:latin typeface="Calibri" panose="020F0502020204030204" pitchFamily="34" charset="0"/>
              <a:cs typeface="Calibri" panose="020F0502020204030204" pitchFamily="34" charset="0"/>
            </a:endParaRPr>
          </a:p>
        </p:txBody>
      </p:sp>
      <p:pic>
        <p:nvPicPr>
          <p:cNvPr id="79" name="图形 78">
            <a:extLst>
              <a:ext uri="{FF2B5EF4-FFF2-40B4-BE49-F238E27FC236}">
                <a16:creationId xmlns:a16="http://schemas.microsoft.com/office/drawing/2014/main" id="{E89CF726-1104-CC4F-49FA-DE28C2522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2791953" y="4751621"/>
            <a:ext cx="384048" cy="384048"/>
          </a:xfrm>
          <a:prstGeom prst="rect">
            <a:avLst/>
          </a:prstGeom>
        </p:spPr>
      </p:pic>
      <p:cxnSp>
        <p:nvCxnSpPr>
          <p:cNvPr id="80" name="直线连接符 153">
            <a:extLst>
              <a:ext uri="{FF2B5EF4-FFF2-40B4-BE49-F238E27FC236}">
                <a16:creationId xmlns:a16="http://schemas.microsoft.com/office/drawing/2014/main" id="{831081F8-F8CF-FAD9-1478-84FEAC605F07}"/>
              </a:ext>
            </a:extLst>
          </p:cNvPr>
          <p:cNvCxnSpPr>
            <a:cxnSpLocks/>
          </p:cNvCxnSpPr>
          <p:nvPr/>
        </p:nvCxnSpPr>
        <p:spPr>
          <a:xfrm>
            <a:off x="2983976" y="444973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线连接符 154">
            <a:extLst>
              <a:ext uri="{FF2B5EF4-FFF2-40B4-BE49-F238E27FC236}">
                <a16:creationId xmlns:a16="http://schemas.microsoft.com/office/drawing/2014/main" id="{CCFA68CB-8853-1BB9-C035-F893791D6A07}"/>
              </a:ext>
            </a:extLst>
          </p:cNvPr>
          <p:cNvCxnSpPr>
            <a:cxnSpLocks/>
          </p:cNvCxnSpPr>
          <p:nvPr/>
        </p:nvCxnSpPr>
        <p:spPr>
          <a:xfrm flipV="1">
            <a:off x="2983976" y="3865928"/>
            <a:ext cx="0" cy="39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8BAAEAB7-BB9A-FFBB-0F1E-98C2A0E6D477}"/>
              </a:ext>
            </a:extLst>
          </p:cNvPr>
          <p:cNvSpPr txBox="1"/>
          <p:nvPr/>
        </p:nvSpPr>
        <p:spPr>
          <a:xfrm>
            <a:off x="3756633" y="3787805"/>
            <a:ext cx="208390" cy="246221"/>
          </a:xfrm>
          <a:prstGeom prst="rect">
            <a:avLst/>
          </a:prstGeom>
          <a:noFill/>
        </p:spPr>
        <p:txBody>
          <a:bodyPr wrap="none" lIns="0" tIns="0" rIns="0" bIns="0" rtlCol="0" anchor="ctr" anchorCtr="0">
            <a:spAutoFit/>
          </a:bodyPr>
          <a:lstStyle/>
          <a:p>
            <a:pPr algn="ctr">
              <a:spcAft>
                <a:spcPts val="600"/>
              </a:spcAft>
            </a:pPr>
            <a:r>
              <a:rPr kumimoji="1" lang="en-US" altLang="zh-CN" sz="1600" b="1" dirty="0">
                <a:latin typeface="Calibri" panose="020F0502020204030204" pitchFamily="34" charset="0"/>
                <a:cs typeface="Calibri" panose="020F0502020204030204" pitchFamily="34" charset="0"/>
              </a:rPr>
              <a:t>⊗</a:t>
            </a:r>
            <a:endParaRPr kumimoji="1" lang="zh-CN" altLang="en-US" sz="1600" b="1" dirty="0">
              <a:latin typeface="Calibri" panose="020F0502020204030204" pitchFamily="34" charset="0"/>
              <a:cs typeface="Calibri" panose="020F0502020204030204" pitchFamily="34" charset="0"/>
            </a:endParaRPr>
          </a:p>
        </p:txBody>
      </p:sp>
      <p:cxnSp>
        <p:nvCxnSpPr>
          <p:cNvPr id="83" name="直线连接符 184">
            <a:extLst>
              <a:ext uri="{FF2B5EF4-FFF2-40B4-BE49-F238E27FC236}">
                <a16:creationId xmlns:a16="http://schemas.microsoft.com/office/drawing/2014/main" id="{C7E201AD-B971-2116-BE72-AC89BDAB0B91}"/>
              </a:ext>
            </a:extLst>
          </p:cNvPr>
          <p:cNvCxnSpPr>
            <a:cxnSpLocks/>
          </p:cNvCxnSpPr>
          <p:nvPr/>
        </p:nvCxnSpPr>
        <p:spPr>
          <a:xfrm>
            <a:off x="2977626" y="386592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线连接符 189">
            <a:extLst>
              <a:ext uri="{FF2B5EF4-FFF2-40B4-BE49-F238E27FC236}">
                <a16:creationId xmlns:a16="http://schemas.microsoft.com/office/drawing/2014/main" id="{3EA585A4-47CC-A91A-90CB-41B25132A77A}"/>
              </a:ext>
            </a:extLst>
          </p:cNvPr>
          <p:cNvCxnSpPr>
            <a:cxnSpLocks/>
          </p:cNvCxnSpPr>
          <p:nvPr/>
        </p:nvCxnSpPr>
        <p:spPr>
          <a:xfrm>
            <a:off x="3918769" y="386592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5" name="图形 84">
            <a:extLst>
              <a:ext uri="{FF2B5EF4-FFF2-40B4-BE49-F238E27FC236}">
                <a16:creationId xmlns:a16="http://schemas.microsoft.com/office/drawing/2014/main" id="{F24B0856-2250-A833-E59C-64DC990BF8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377711" y="4751621"/>
            <a:ext cx="384048" cy="384048"/>
          </a:xfrm>
          <a:prstGeom prst="rect">
            <a:avLst/>
          </a:prstGeom>
        </p:spPr>
      </p:pic>
      <p:cxnSp>
        <p:nvCxnSpPr>
          <p:cNvPr id="86" name="直线连接符 58">
            <a:extLst>
              <a:ext uri="{FF2B5EF4-FFF2-40B4-BE49-F238E27FC236}">
                <a16:creationId xmlns:a16="http://schemas.microsoft.com/office/drawing/2014/main" id="{ADA5CCCD-0210-740D-A10F-3C1DA9E0B3F7}"/>
              </a:ext>
            </a:extLst>
          </p:cNvPr>
          <p:cNvCxnSpPr>
            <a:cxnSpLocks/>
          </p:cNvCxnSpPr>
          <p:nvPr/>
        </p:nvCxnSpPr>
        <p:spPr>
          <a:xfrm flipH="1">
            <a:off x="3569735" y="4449733"/>
            <a:ext cx="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线连接符 190">
            <a:extLst>
              <a:ext uri="{FF2B5EF4-FFF2-40B4-BE49-F238E27FC236}">
                <a16:creationId xmlns:a16="http://schemas.microsoft.com/office/drawing/2014/main" id="{B49441F5-7384-25BA-7D62-79EC3FD829A1}"/>
              </a:ext>
            </a:extLst>
          </p:cNvPr>
          <p:cNvCxnSpPr>
            <a:cxnSpLocks/>
          </p:cNvCxnSpPr>
          <p:nvPr/>
        </p:nvCxnSpPr>
        <p:spPr>
          <a:xfrm>
            <a:off x="3569735" y="3965627"/>
            <a:ext cx="0" cy="29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图形 87">
            <a:extLst>
              <a:ext uri="{FF2B5EF4-FFF2-40B4-BE49-F238E27FC236}">
                <a16:creationId xmlns:a16="http://schemas.microsoft.com/office/drawing/2014/main" id="{BBAB95E2-ABE3-AEE6-40EE-20E5E5706223}"/>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3358454" y="4104724"/>
            <a:ext cx="422563" cy="328383"/>
          </a:xfrm>
          <a:prstGeom prst="rect">
            <a:avLst/>
          </a:prstGeom>
        </p:spPr>
      </p:pic>
      <p:pic>
        <p:nvPicPr>
          <p:cNvPr id="89" name="图形 88">
            <a:extLst>
              <a:ext uri="{FF2B5EF4-FFF2-40B4-BE49-F238E27FC236}">
                <a16:creationId xmlns:a16="http://schemas.microsoft.com/office/drawing/2014/main" id="{17B66AB9-427E-231B-59CB-99C4BDBA7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549230" y="4751621"/>
            <a:ext cx="384048" cy="384048"/>
          </a:xfrm>
          <a:prstGeom prst="rect">
            <a:avLst/>
          </a:prstGeom>
        </p:spPr>
      </p:pic>
      <p:cxnSp>
        <p:nvCxnSpPr>
          <p:cNvPr id="90" name="直线连接符 128">
            <a:extLst>
              <a:ext uri="{FF2B5EF4-FFF2-40B4-BE49-F238E27FC236}">
                <a16:creationId xmlns:a16="http://schemas.microsoft.com/office/drawing/2014/main" id="{54648BE4-6E6A-8C33-2984-32A651D09DFB}"/>
              </a:ext>
            </a:extLst>
          </p:cNvPr>
          <p:cNvCxnSpPr>
            <a:cxnSpLocks/>
          </p:cNvCxnSpPr>
          <p:nvPr/>
        </p:nvCxnSpPr>
        <p:spPr>
          <a:xfrm>
            <a:off x="4741254" y="444973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线连接符 195">
            <a:extLst>
              <a:ext uri="{FF2B5EF4-FFF2-40B4-BE49-F238E27FC236}">
                <a16:creationId xmlns:a16="http://schemas.microsoft.com/office/drawing/2014/main" id="{6584AC73-4A08-895B-9B1D-023C68364EF2}"/>
              </a:ext>
            </a:extLst>
          </p:cNvPr>
          <p:cNvCxnSpPr>
            <a:cxnSpLocks/>
          </p:cNvCxnSpPr>
          <p:nvPr/>
        </p:nvCxnSpPr>
        <p:spPr>
          <a:xfrm>
            <a:off x="4741254" y="3859578"/>
            <a:ext cx="0" cy="3959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线连接符 214">
            <a:extLst>
              <a:ext uri="{FF2B5EF4-FFF2-40B4-BE49-F238E27FC236}">
                <a16:creationId xmlns:a16="http://schemas.microsoft.com/office/drawing/2014/main" id="{D5AF76A2-769D-F6A0-9ADF-1874F82E6F8A}"/>
              </a:ext>
            </a:extLst>
          </p:cNvPr>
          <p:cNvCxnSpPr>
            <a:cxnSpLocks/>
          </p:cNvCxnSpPr>
          <p:nvPr/>
        </p:nvCxnSpPr>
        <p:spPr>
          <a:xfrm>
            <a:off x="3921944" y="3971978"/>
            <a:ext cx="2393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线连接符 216">
            <a:extLst>
              <a:ext uri="{FF2B5EF4-FFF2-40B4-BE49-F238E27FC236}">
                <a16:creationId xmlns:a16="http://schemas.microsoft.com/office/drawing/2014/main" id="{C031FA62-7797-BF22-D647-D8248E34F75B}"/>
              </a:ext>
            </a:extLst>
          </p:cNvPr>
          <p:cNvCxnSpPr>
            <a:cxnSpLocks/>
          </p:cNvCxnSpPr>
          <p:nvPr/>
        </p:nvCxnSpPr>
        <p:spPr>
          <a:xfrm>
            <a:off x="3564049" y="3971978"/>
            <a:ext cx="2349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图形 93">
            <a:extLst>
              <a:ext uri="{FF2B5EF4-FFF2-40B4-BE49-F238E27FC236}">
                <a16:creationId xmlns:a16="http://schemas.microsoft.com/office/drawing/2014/main" id="{5BFD2F21-E89D-AF02-88D7-D87F106D08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963470" y="4751621"/>
            <a:ext cx="384048" cy="384048"/>
          </a:xfrm>
          <a:prstGeom prst="rect">
            <a:avLst/>
          </a:prstGeom>
        </p:spPr>
      </p:pic>
      <p:cxnSp>
        <p:nvCxnSpPr>
          <p:cNvPr id="95" name="直线连接符 59">
            <a:extLst>
              <a:ext uri="{FF2B5EF4-FFF2-40B4-BE49-F238E27FC236}">
                <a16:creationId xmlns:a16="http://schemas.microsoft.com/office/drawing/2014/main" id="{C2BB970B-97B1-DB1E-67E8-BAADAB2A2EC8}"/>
              </a:ext>
            </a:extLst>
          </p:cNvPr>
          <p:cNvCxnSpPr>
            <a:cxnSpLocks/>
          </p:cNvCxnSpPr>
          <p:nvPr/>
        </p:nvCxnSpPr>
        <p:spPr>
          <a:xfrm flipH="1">
            <a:off x="4154899" y="4449733"/>
            <a:ext cx="119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线连接符 194">
            <a:extLst>
              <a:ext uri="{FF2B5EF4-FFF2-40B4-BE49-F238E27FC236}">
                <a16:creationId xmlns:a16="http://schemas.microsoft.com/office/drawing/2014/main" id="{1B2745D1-A8A9-8496-163C-4A8ED1788063}"/>
              </a:ext>
            </a:extLst>
          </p:cNvPr>
          <p:cNvCxnSpPr>
            <a:cxnSpLocks/>
          </p:cNvCxnSpPr>
          <p:nvPr/>
        </p:nvCxnSpPr>
        <p:spPr>
          <a:xfrm>
            <a:off x="4155494" y="3965628"/>
            <a:ext cx="0" cy="2950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图形 96">
            <a:extLst>
              <a:ext uri="{FF2B5EF4-FFF2-40B4-BE49-F238E27FC236}">
                <a16:creationId xmlns:a16="http://schemas.microsoft.com/office/drawing/2014/main" id="{2F4395F7-A33C-35B0-672C-8EEC7F817783}"/>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3944213" y="4104724"/>
            <a:ext cx="422563" cy="328383"/>
          </a:xfrm>
          <a:prstGeom prst="rect">
            <a:avLst/>
          </a:prstGeom>
        </p:spPr>
      </p:pic>
      <p:pic>
        <p:nvPicPr>
          <p:cNvPr id="98" name="图形 97">
            <a:extLst>
              <a:ext uri="{FF2B5EF4-FFF2-40B4-BE49-F238E27FC236}">
                <a16:creationId xmlns:a16="http://schemas.microsoft.com/office/drawing/2014/main" id="{1B5E3591-A9BE-B0D1-21F4-CE967E8F7EAF}"/>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2772695" y="4104724"/>
            <a:ext cx="422563" cy="328383"/>
          </a:xfrm>
          <a:prstGeom prst="rect">
            <a:avLst/>
          </a:prstGeom>
        </p:spPr>
      </p:pic>
      <p:pic>
        <p:nvPicPr>
          <p:cNvPr id="99" name="图形 98">
            <a:extLst>
              <a:ext uri="{FF2B5EF4-FFF2-40B4-BE49-F238E27FC236}">
                <a16:creationId xmlns:a16="http://schemas.microsoft.com/office/drawing/2014/main" id="{1AC34066-851F-869F-683A-B7FC2AF80B2E}"/>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4529973" y="4104724"/>
            <a:ext cx="422563" cy="328383"/>
          </a:xfrm>
          <a:prstGeom prst="rect">
            <a:avLst/>
          </a:prstGeom>
        </p:spPr>
      </p:pic>
      <p:grpSp>
        <p:nvGrpSpPr>
          <p:cNvPr id="100" name="组合 99">
            <a:extLst>
              <a:ext uri="{FF2B5EF4-FFF2-40B4-BE49-F238E27FC236}">
                <a16:creationId xmlns:a16="http://schemas.microsoft.com/office/drawing/2014/main" id="{DA3D2B70-80AC-F4A5-E4E1-FB0C46B9D9C6}"/>
              </a:ext>
            </a:extLst>
          </p:cNvPr>
          <p:cNvGrpSpPr/>
          <p:nvPr/>
        </p:nvGrpSpPr>
        <p:grpSpPr>
          <a:xfrm>
            <a:off x="3129560" y="4081933"/>
            <a:ext cx="2036588" cy="338554"/>
            <a:chOff x="2200872" y="3464530"/>
            <a:chExt cx="2036588" cy="338554"/>
          </a:xfrm>
        </p:grpSpPr>
        <p:sp>
          <p:nvSpPr>
            <p:cNvPr id="107" name="文本框 106">
              <a:extLst>
                <a:ext uri="{FF2B5EF4-FFF2-40B4-BE49-F238E27FC236}">
                  <a16:creationId xmlns:a16="http://schemas.microsoft.com/office/drawing/2014/main" id="{3A6A3114-297D-AD4E-898B-BA6E18E412A7}"/>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08" name="文本框 107">
              <a:extLst>
                <a:ext uri="{FF2B5EF4-FFF2-40B4-BE49-F238E27FC236}">
                  <a16:creationId xmlns:a16="http://schemas.microsoft.com/office/drawing/2014/main" id="{9875A1B5-BEF5-4973-5912-2C66FDD43438}"/>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09" name="文本框 108">
              <a:extLst>
                <a:ext uri="{FF2B5EF4-FFF2-40B4-BE49-F238E27FC236}">
                  <a16:creationId xmlns:a16="http://schemas.microsoft.com/office/drawing/2014/main" id="{1A1C08EA-F8DC-E656-1209-253F33497BA6}"/>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10" name="文本框 109">
              <a:extLst>
                <a:ext uri="{FF2B5EF4-FFF2-40B4-BE49-F238E27FC236}">
                  <a16:creationId xmlns:a16="http://schemas.microsoft.com/office/drawing/2014/main" id="{7010FB2B-0946-5F34-A34B-C48E4DA350FE}"/>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nvGrpSpPr>
          <p:cNvPr id="101" name="组合 100">
            <a:extLst>
              <a:ext uri="{FF2B5EF4-FFF2-40B4-BE49-F238E27FC236}">
                <a16:creationId xmlns:a16="http://schemas.microsoft.com/office/drawing/2014/main" id="{C3C87C8D-FB06-090F-E1D1-58EFCA336189}"/>
              </a:ext>
            </a:extLst>
          </p:cNvPr>
          <p:cNvGrpSpPr/>
          <p:nvPr/>
        </p:nvGrpSpPr>
        <p:grpSpPr>
          <a:xfrm>
            <a:off x="3128063" y="4743922"/>
            <a:ext cx="2036588" cy="338554"/>
            <a:chOff x="2200872" y="3464530"/>
            <a:chExt cx="2036588" cy="338554"/>
          </a:xfrm>
        </p:grpSpPr>
        <p:sp>
          <p:nvSpPr>
            <p:cNvPr id="103" name="文本框 102">
              <a:extLst>
                <a:ext uri="{FF2B5EF4-FFF2-40B4-BE49-F238E27FC236}">
                  <a16:creationId xmlns:a16="http://schemas.microsoft.com/office/drawing/2014/main" id="{0401CA10-4D8A-82C8-A0AD-DF1C5FA1956A}"/>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04" name="文本框 103">
              <a:extLst>
                <a:ext uri="{FF2B5EF4-FFF2-40B4-BE49-F238E27FC236}">
                  <a16:creationId xmlns:a16="http://schemas.microsoft.com/office/drawing/2014/main" id="{C891B652-5309-427A-C5CA-9662B26F5BB9}"/>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05" name="文本框 104">
              <a:extLst>
                <a:ext uri="{FF2B5EF4-FFF2-40B4-BE49-F238E27FC236}">
                  <a16:creationId xmlns:a16="http://schemas.microsoft.com/office/drawing/2014/main" id="{D0BFC79C-F494-796A-1CE4-C99DB6F6B248}"/>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06" name="文本框 105">
              <a:extLst>
                <a:ext uri="{FF2B5EF4-FFF2-40B4-BE49-F238E27FC236}">
                  <a16:creationId xmlns:a16="http://schemas.microsoft.com/office/drawing/2014/main" id="{DB654984-6371-7407-0C31-4E8421EABF13}"/>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sp>
        <p:nvSpPr>
          <p:cNvPr id="102" name="任意形状 269">
            <a:extLst>
              <a:ext uri="{FF2B5EF4-FFF2-40B4-BE49-F238E27FC236}">
                <a16:creationId xmlns:a16="http://schemas.microsoft.com/office/drawing/2014/main" id="{73825408-6D8D-1F7E-B367-1075FC2C41D4}"/>
              </a:ext>
            </a:extLst>
          </p:cNvPr>
          <p:cNvSpPr/>
          <p:nvPr/>
        </p:nvSpPr>
        <p:spPr>
          <a:xfrm>
            <a:off x="3025401" y="3907384"/>
            <a:ext cx="634839" cy="282494"/>
          </a:xfrm>
          <a:custGeom>
            <a:avLst/>
            <a:gdLst>
              <a:gd name="connsiteX0" fmla="*/ 0 w 634839"/>
              <a:gd name="connsiteY0" fmla="*/ 282494 h 282494"/>
              <a:gd name="connsiteX1" fmla="*/ 46594 w 634839"/>
              <a:gd name="connsiteY1" fmla="*/ 49526 h 282494"/>
              <a:gd name="connsiteX2" fmla="*/ 238793 w 634839"/>
              <a:gd name="connsiteY2" fmla="*/ 2932 h 282494"/>
              <a:gd name="connsiteX3" fmla="*/ 634839 w 634839"/>
              <a:gd name="connsiteY3" fmla="*/ 8757 h 282494"/>
            </a:gdLst>
            <a:ahLst/>
            <a:cxnLst>
              <a:cxn ang="0">
                <a:pos x="connsiteX0" y="connsiteY0"/>
              </a:cxn>
              <a:cxn ang="0">
                <a:pos x="connsiteX1" y="connsiteY1"/>
              </a:cxn>
              <a:cxn ang="0">
                <a:pos x="connsiteX2" y="connsiteY2"/>
              </a:cxn>
              <a:cxn ang="0">
                <a:pos x="connsiteX3" y="connsiteY3"/>
              </a:cxn>
            </a:cxnLst>
            <a:rect l="l" t="t" r="r" b="b"/>
            <a:pathLst>
              <a:path w="634839" h="282494">
                <a:moveTo>
                  <a:pt x="0" y="282494"/>
                </a:moveTo>
                <a:cubicBezTo>
                  <a:pt x="3397" y="189307"/>
                  <a:pt x="6795" y="96120"/>
                  <a:pt x="46594" y="49526"/>
                </a:cubicBezTo>
                <a:cubicBezTo>
                  <a:pt x="86393" y="2932"/>
                  <a:pt x="140752" y="9727"/>
                  <a:pt x="238793" y="2932"/>
                </a:cubicBezTo>
                <a:cubicBezTo>
                  <a:pt x="336834" y="-3863"/>
                  <a:pt x="485836" y="2447"/>
                  <a:pt x="634839" y="8757"/>
                </a:cubicBezTo>
              </a:path>
            </a:pathLst>
          </a:custGeom>
          <a:ln w="50800">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a:p>
        </p:txBody>
      </p:sp>
      <p:grpSp>
        <p:nvGrpSpPr>
          <p:cNvPr id="25" name="组合 24">
            <a:extLst>
              <a:ext uri="{FF2B5EF4-FFF2-40B4-BE49-F238E27FC236}">
                <a16:creationId xmlns:a16="http://schemas.microsoft.com/office/drawing/2014/main" id="{9E95DB01-CE1D-1DFE-3BFC-AEB55F6C5A5E}"/>
              </a:ext>
            </a:extLst>
          </p:cNvPr>
          <p:cNvGrpSpPr/>
          <p:nvPr/>
        </p:nvGrpSpPr>
        <p:grpSpPr>
          <a:xfrm>
            <a:off x="6468718" y="3494964"/>
            <a:ext cx="3104945" cy="1647368"/>
            <a:chOff x="4799049" y="2849261"/>
            <a:chExt cx="3104945" cy="1647368"/>
          </a:xfrm>
        </p:grpSpPr>
        <p:sp>
          <p:nvSpPr>
            <p:cNvPr id="28" name="矩形 27">
              <a:extLst>
                <a:ext uri="{FF2B5EF4-FFF2-40B4-BE49-F238E27FC236}">
                  <a16:creationId xmlns:a16="http://schemas.microsoft.com/office/drawing/2014/main" id="{ACCD7BA3-4A35-C4A4-AC2F-4BC841E13C07}"/>
                </a:ext>
              </a:extLst>
            </p:cNvPr>
            <p:cNvSpPr/>
            <p:nvPr/>
          </p:nvSpPr>
          <p:spPr>
            <a:xfrm>
              <a:off x="4866863" y="3154120"/>
              <a:ext cx="3028972" cy="287451"/>
            </a:xfrm>
            <a:prstGeom prst="rect">
              <a:avLst/>
            </a:prstGeom>
            <a:solidFill>
              <a:srgbClr val="EEC8EB"/>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4A4C9737-BCFE-D89E-35EB-EC51282DDB67}"/>
                </a:ext>
              </a:extLst>
            </p:cNvPr>
            <p:cNvSpPr/>
            <p:nvPr/>
          </p:nvSpPr>
          <p:spPr>
            <a:xfrm>
              <a:off x="4861747" y="3417459"/>
              <a:ext cx="3036943" cy="399552"/>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326B83C4-EA95-5CCF-C005-CF8B5C1D2390}"/>
                </a:ext>
              </a:extLst>
            </p:cNvPr>
            <p:cNvSpPr/>
            <p:nvPr/>
          </p:nvSpPr>
          <p:spPr>
            <a:xfrm>
              <a:off x="4861747" y="3805851"/>
              <a:ext cx="3042247" cy="31805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同侧圆角矩形 273">
              <a:extLst>
                <a:ext uri="{FF2B5EF4-FFF2-40B4-BE49-F238E27FC236}">
                  <a16:creationId xmlns:a16="http://schemas.microsoft.com/office/drawing/2014/main" id="{C9D86AB9-6162-1AC4-1457-13B2151774C3}"/>
                </a:ext>
              </a:extLst>
            </p:cNvPr>
            <p:cNvSpPr/>
            <p:nvPr/>
          </p:nvSpPr>
          <p:spPr>
            <a:xfrm rot="10800000">
              <a:off x="4859090" y="4101730"/>
              <a:ext cx="3042247" cy="371506"/>
            </a:xfrm>
            <a:prstGeom prst="round2SameRect">
              <a:avLst>
                <a:gd name="adj1" fmla="val 20162"/>
                <a:gd name="adj2" fmla="val 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圆角矩形 274">
              <a:extLst>
                <a:ext uri="{FF2B5EF4-FFF2-40B4-BE49-F238E27FC236}">
                  <a16:creationId xmlns:a16="http://schemas.microsoft.com/office/drawing/2014/main" id="{03C31F79-8F89-B327-C5F2-484C72BC4CA5}"/>
                </a:ext>
              </a:extLst>
            </p:cNvPr>
            <p:cNvSpPr/>
            <p:nvPr/>
          </p:nvSpPr>
          <p:spPr>
            <a:xfrm>
              <a:off x="4861747" y="2885244"/>
              <a:ext cx="3039595" cy="1588729"/>
            </a:xfrm>
            <a:prstGeom prst="roundRect">
              <a:avLst>
                <a:gd name="adj" fmla="val 4711"/>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文本框 32">
              <a:extLst>
                <a:ext uri="{FF2B5EF4-FFF2-40B4-BE49-F238E27FC236}">
                  <a16:creationId xmlns:a16="http://schemas.microsoft.com/office/drawing/2014/main" id="{5C56CA1E-FBE1-F138-0893-671FD074F232}"/>
                </a:ext>
              </a:extLst>
            </p:cNvPr>
            <p:cNvSpPr txBox="1"/>
            <p:nvPr/>
          </p:nvSpPr>
          <p:spPr>
            <a:xfrm>
              <a:off x="6033437" y="2849261"/>
              <a:ext cx="746615" cy="338554"/>
            </a:xfrm>
            <a:prstGeom prst="rect">
              <a:avLst/>
            </a:prstGeom>
            <a:noFill/>
          </p:spPr>
          <p:txBody>
            <a:bodyPr wrap="none" rtlCol="0">
              <a:spAutoFit/>
            </a:bodyPr>
            <a:lstStyle/>
            <a:p>
              <a:pPr algn="ctr"/>
              <a:r>
                <a:rPr kumimoji="1" lang="en-US" altLang="zh-CN" sz="1600" b="1" dirty="0">
                  <a:latin typeface="Calibri" panose="020F0502020204030204" pitchFamily="34" charset="0"/>
                  <a:cs typeface="Calibri" panose="020F0502020204030204" pitchFamily="34" charset="0"/>
                </a:rPr>
                <a:t>Host B</a:t>
              </a:r>
              <a:endParaRPr kumimoji="1" lang="zh-CN" altLang="en-US" sz="1600" b="1"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E22994D0-77B4-6671-F3C8-7694516F177C}"/>
                </a:ext>
              </a:extLst>
            </p:cNvPr>
            <p:cNvSpPr txBox="1"/>
            <p:nvPr/>
          </p:nvSpPr>
          <p:spPr>
            <a:xfrm>
              <a:off x="4799049" y="4104882"/>
              <a:ext cx="598242"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RNIC</a:t>
              </a:r>
              <a:endParaRPr kumimoji="1" lang="zh-CN" altLang="en-US" sz="1600" b="1" dirty="0">
                <a:latin typeface="Calibri" panose="020F0502020204030204" pitchFamily="34" charset="0"/>
                <a:cs typeface="Calibri" panose="020F0502020204030204" pitchFamily="34" charset="0"/>
              </a:endParaRPr>
            </a:p>
          </p:txBody>
        </p:sp>
        <p:sp>
          <p:nvSpPr>
            <p:cNvPr id="35" name="文本框 34">
              <a:extLst>
                <a:ext uri="{FF2B5EF4-FFF2-40B4-BE49-F238E27FC236}">
                  <a16:creationId xmlns:a16="http://schemas.microsoft.com/office/drawing/2014/main" id="{2C9F07B0-8937-1626-4CCA-AA02D65F2126}"/>
                </a:ext>
              </a:extLst>
            </p:cNvPr>
            <p:cNvSpPr txBox="1"/>
            <p:nvPr/>
          </p:nvSpPr>
          <p:spPr>
            <a:xfrm>
              <a:off x="4799049" y="3787364"/>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PCIe</a:t>
              </a:r>
              <a:endParaRPr kumimoji="1" lang="zh-CN" altLang="en-US" sz="1600" b="1" dirty="0">
                <a:latin typeface="Calibri" panose="020F0502020204030204" pitchFamily="34" charset="0"/>
                <a:cs typeface="Calibri" panose="020F0502020204030204" pitchFamily="34" charset="0"/>
              </a:endParaRPr>
            </a:p>
          </p:txBody>
        </p:sp>
        <p:sp>
          <p:nvSpPr>
            <p:cNvPr id="36" name="文本框 35">
              <a:extLst>
                <a:ext uri="{FF2B5EF4-FFF2-40B4-BE49-F238E27FC236}">
                  <a16:creationId xmlns:a16="http://schemas.microsoft.com/office/drawing/2014/main" id="{6D037E30-6B64-58FF-90DA-91F57078492A}"/>
                </a:ext>
              </a:extLst>
            </p:cNvPr>
            <p:cNvSpPr txBox="1"/>
            <p:nvPr/>
          </p:nvSpPr>
          <p:spPr>
            <a:xfrm>
              <a:off x="4799049" y="3110781"/>
              <a:ext cx="785793" cy="338554"/>
            </a:xfrm>
            <a:prstGeom prst="rect">
              <a:avLst/>
            </a:prstGeom>
            <a:noFill/>
          </p:spPr>
          <p:txBody>
            <a:bodyPr wrap="none" rtlCol="0">
              <a:spAutoFit/>
            </a:bodyPr>
            <a:lstStyle/>
            <a:p>
              <a:r>
                <a:rPr kumimoji="1" lang="en-US" altLang="zh-CN" sz="1600" b="1" dirty="0" err="1">
                  <a:latin typeface="Calibri" panose="020F0502020204030204" pitchFamily="34" charset="0"/>
                  <a:cs typeface="Calibri" panose="020F0502020204030204" pitchFamily="34" charset="0"/>
                </a:rPr>
                <a:t>NVLink</a:t>
              </a:r>
              <a:endParaRPr kumimoji="1" lang="zh-CN" altLang="en-US" sz="1600" b="1" dirty="0">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AF3EABCA-93E6-911A-8C8B-77450290C190}"/>
                </a:ext>
              </a:extLst>
            </p:cNvPr>
            <p:cNvSpPr txBox="1"/>
            <p:nvPr/>
          </p:nvSpPr>
          <p:spPr>
            <a:xfrm>
              <a:off x="4803273" y="3442893"/>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GPU</a:t>
              </a:r>
              <a:endParaRPr kumimoji="1" lang="zh-CN" altLang="en-US" sz="1600" b="1" dirty="0">
                <a:latin typeface="Calibri" panose="020F0502020204030204" pitchFamily="34" charset="0"/>
                <a:cs typeface="Calibri" panose="020F0502020204030204" pitchFamily="34" charset="0"/>
              </a:endParaRPr>
            </a:p>
          </p:txBody>
        </p:sp>
        <p:pic>
          <p:nvPicPr>
            <p:cNvPr id="38" name="图形 37">
              <a:extLst>
                <a:ext uri="{FF2B5EF4-FFF2-40B4-BE49-F238E27FC236}">
                  <a16:creationId xmlns:a16="http://schemas.microsoft.com/office/drawing/2014/main" id="{CA55D950-778F-6543-4DBC-BE7B89DF2D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310882" y="4112581"/>
              <a:ext cx="384048" cy="384048"/>
            </a:xfrm>
            <a:prstGeom prst="rect">
              <a:avLst/>
            </a:prstGeom>
          </p:spPr>
        </p:pic>
        <p:cxnSp>
          <p:nvCxnSpPr>
            <p:cNvPr id="39" name="直线连接符 281">
              <a:extLst>
                <a:ext uri="{FF2B5EF4-FFF2-40B4-BE49-F238E27FC236}">
                  <a16:creationId xmlns:a16="http://schemas.microsoft.com/office/drawing/2014/main" id="{3E669D2A-6E23-728D-74CD-CBC9C60C6DDC}"/>
                </a:ext>
              </a:extLst>
            </p:cNvPr>
            <p:cNvCxnSpPr>
              <a:cxnSpLocks/>
            </p:cNvCxnSpPr>
            <p:nvPr/>
          </p:nvCxnSpPr>
          <p:spPr>
            <a:xfrm>
              <a:off x="5502905" y="381069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线连接符 282">
              <a:extLst>
                <a:ext uri="{FF2B5EF4-FFF2-40B4-BE49-F238E27FC236}">
                  <a16:creationId xmlns:a16="http://schemas.microsoft.com/office/drawing/2014/main" id="{4DB500B3-0050-BD42-9C8C-704FB1A3B509}"/>
                </a:ext>
              </a:extLst>
            </p:cNvPr>
            <p:cNvCxnSpPr>
              <a:cxnSpLocks/>
            </p:cNvCxnSpPr>
            <p:nvPr/>
          </p:nvCxnSpPr>
          <p:spPr>
            <a:xfrm flipV="1">
              <a:off x="5502905" y="3226888"/>
              <a:ext cx="0" cy="39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0B71F6FD-C4B5-DC5A-3D71-D77B8DCE13F5}"/>
                </a:ext>
              </a:extLst>
            </p:cNvPr>
            <p:cNvSpPr txBox="1"/>
            <p:nvPr/>
          </p:nvSpPr>
          <p:spPr>
            <a:xfrm>
              <a:off x="6275562" y="3148765"/>
              <a:ext cx="208390" cy="246221"/>
            </a:xfrm>
            <a:prstGeom prst="rect">
              <a:avLst/>
            </a:prstGeom>
            <a:noFill/>
          </p:spPr>
          <p:txBody>
            <a:bodyPr wrap="none" lIns="0" tIns="0" rIns="0" bIns="0" rtlCol="0" anchor="ctr" anchorCtr="0">
              <a:spAutoFit/>
            </a:bodyPr>
            <a:lstStyle/>
            <a:p>
              <a:pPr algn="ctr">
                <a:spcAft>
                  <a:spcPts val="600"/>
                </a:spcAft>
              </a:pPr>
              <a:r>
                <a:rPr kumimoji="1" lang="en-US" altLang="zh-CN" sz="1600" b="1" dirty="0">
                  <a:latin typeface="Calibri" panose="020F0502020204030204" pitchFamily="34" charset="0"/>
                  <a:cs typeface="Calibri" panose="020F0502020204030204" pitchFamily="34" charset="0"/>
                </a:rPr>
                <a:t>⊗</a:t>
              </a:r>
              <a:endParaRPr kumimoji="1" lang="zh-CN" altLang="en-US" sz="1600" b="1" dirty="0">
                <a:latin typeface="Calibri" panose="020F0502020204030204" pitchFamily="34" charset="0"/>
                <a:cs typeface="Calibri" panose="020F0502020204030204" pitchFamily="34" charset="0"/>
              </a:endParaRPr>
            </a:p>
          </p:txBody>
        </p:sp>
        <p:cxnSp>
          <p:nvCxnSpPr>
            <p:cNvPr id="42" name="直线连接符 284">
              <a:extLst>
                <a:ext uri="{FF2B5EF4-FFF2-40B4-BE49-F238E27FC236}">
                  <a16:creationId xmlns:a16="http://schemas.microsoft.com/office/drawing/2014/main" id="{E2759260-D1A9-96AC-8EF6-7473CA0ADD25}"/>
                </a:ext>
              </a:extLst>
            </p:cNvPr>
            <p:cNvCxnSpPr>
              <a:cxnSpLocks/>
            </p:cNvCxnSpPr>
            <p:nvPr/>
          </p:nvCxnSpPr>
          <p:spPr>
            <a:xfrm>
              <a:off x="5496555" y="322688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线连接符 285">
              <a:extLst>
                <a:ext uri="{FF2B5EF4-FFF2-40B4-BE49-F238E27FC236}">
                  <a16:creationId xmlns:a16="http://schemas.microsoft.com/office/drawing/2014/main" id="{6E44C698-BE08-AACF-8BD6-E21E9324B1FF}"/>
                </a:ext>
              </a:extLst>
            </p:cNvPr>
            <p:cNvCxnSpPr>
              <a:cxnSpLocks/>
            </p:cNvCxnSpPr>
            <p:nvPr/>
          </p:nvCxnSpPr>
          <p:spPr>
            <a:xfrm>
              <a:off x="6437698" y="322688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形 43">
              <a:extLst>
                <a:ext uri="{FF2B5EF4-FFF2-40B4-BE49-F238E27FC236}">
                  <a16:creationId xmlns:a16="http://schemas.microsoft.com/office/drawing/2014/main" id="{EC004236-E3BC-9195-040B-547760E36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896640" y="4112581"/>
              <a:ext cx="384048" cy="384048"/>
            </a:xfrm>
            <a:prstGeom prst="rect">
              <a:avLst/>
            </a:prstGeom>
          </p:spPr>
        </p:pic>
        <p:cxnSp>
          <p:nvCxnSpPr>
            <p:cNvPr id="45" name="直线连接符 287">
              <a:extLst>
                <a:ext uri="{FF2B5EF4-FFF2-40B4-BE49-F238E27FC236}">
                  <a16:creationId xmlns:a16="http://schemas.microsoft.com/office/drawing/2014/main" id="{1A5C2635-3FBC-4637-548A-4E5089DBDE8A}"/>
                </a:ext>
              </a:extLst>
            </p:cNvPr>
            <p:cNvCxnSpPr>
              <a:cxnSpLocks/>
            </p:cNvCxnSpPr>
            <p:nvPr/>
          </p:nvCxnSpPr>
          <p:spPr>
            <a:xfrm flipH="1">
              <a:off x="6088664" y="3810693"/>
              <a:ext cx="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线连接符 288">
              <a:extLst>
                <a:ext uri="{FF2B5EF4-FFF2-40B4-BE49-F238E27FC236}">
                  <a16:creationId xmlns:a16="http://schemas.microsoft.com/office/drawing/2014/main" id="{E54C0177-A11D-94C4-1277-E0CB0A84EA4F}"/>
                </a:ext>
              </a:extLst>
            </p:cNvPr>
            <p:cNvCxnSpPr>
              <a:cxnSpLocks/>
            </p:cNvCxnSpPr>
            <p:nvPr/>
          </p:nvCxnSpPr>
          <p:spPr>
            <a:xfrm>
              <a:off x="6088664" y="3326587"/>
              <a:ext cx="0" cy="29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图形 46">
              <a:extLst>
                <a:ext uri="{FF2B5EF4-FFF2-40B4-BE49-F238E27FC236}">
                  <a16:creationId xmlns:a16="http://schemas.microsoft.com/office/drawing/2014/main" id="{6876E39D-456A-42A6-FED7-0823AB5DB3CB}"/>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5877383" y="3465684"/>
              <a:ext cx="422563" cy="328383"/>
            </a:xfrm>
            <a:prstGeom prst="rect">
              <a:avLst/>
            </a:prstGeom>
          </p:spPr>
        </p:pic>
        <p:pic>
          <p:nvPicPr>
            <p:cNvPr id="48" name="图形 47">
              <a:extLst>
                <a:ext uri="{FF2B5EF4-FFF2-40B4-BE49-F238E27FC236}">
                  <a16:creationId xmlns:a16="http://schemas.microsoft.com/office/drawing/2014/main" id="{BA88692B-8385-49FC-BC60-85DF500525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068159" y="4112581"/>
              <a:ext cx="384048" cy="384048"/>
            </a:xfrm>
            <a:prstGeom prst="rect">
              <a:avLst/>
            </a:prstGeom>
          </p:spPr>
        </p:pic>
        <p:cxnSp>
          <p:nvCxnSpPr>
            <p:cNvPr id="49" name="直线连接符 291">
              <a:extLst>
                <a:ext uri="{FF2B5EF4-FFF2-40B4-BE49-F238E27FC236}">
                  <a16:creationId xmlns:a16="http://schemas.microsoft.com/office/drawing/2014/main" id="{8595A68B-7A7E-6F11-302D-8C1F1D964FFF}"/>
                </a:ext>
              </a:extLst>
            </p:cNvPr>
            <p:cNvCxnSpPr>
              <a:cxnSpLocks/>
            </p:cNvCxnSpPr>
            <p:nvPr/>
          </p:nvCxnSpPr>
          <p:spPr>
            <a:xfrm>
              <a:off x="7260183" y="381069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线连接符 292">
              <a:extLst>
                <a:ext uri="{FF2B5EF4-FFF2-40B4-BE49-F238E27FC236}">
                  <a16:creationId xmlns:a16="http://schemas.microsoft.com/office/drawing/2014/main" id="{A6450236-436D-BA06-BD15-2A73AA12646F}"/>
                </a:ext>
              </a:extLst>
            </p:cNvPr>
            <p:cNvCxnSpPr>
              <a:cxnSpLocks/>
            </p:cNvCxnSpPr>
            <p:nvPr/>
          </p:nvCxnSpPr>
          <p:spPr>
            <a:xfrm>
              <a:off x="7260183" y="3220538"/>
              <a:ext cx="0" cy="3959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线连接符 293">
              <a:extLst>
                <a:ext uri="{FF2B5EF4-FFF2-40B4-BE49-F238E27FC236}">
                  <a16:creationId xmlns:a16="http://schemas.microsoft.com/office/drawing/2014/main" id="{61002846-F5A1-E145-20D8-8ED11F8F2394}"/>
                </a:ext>
              </a:extLst>
            </p:cNvPr>
            <p:cNvCxnSpPr>
              <a:cxnSpLocks/>
            </p:cNvCxnSpPr>
            <p:nvPr/>
          </p:nvCxnSpPr>
          <p:spPr>
            <a:xfrm>
              <a:off x="6440873" y="3332938"/>
              <a:ext cx="2393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线连接符 294">
              <a:extLst>
                <a:ext uri="{FF2B5EF4-FFF2-40B4-BE49-F238E27FC236}">
                  <a16:creationId xmlns:a16="http://schemas.microsoft.com/office/drawing/2014/main" id="{2A5452A4-0B6B-1610-42CF-8653E071C677}"/>
                </a:ext>
              </a:extLst>
            </p:cNvPr>
            <p:cNvCxnSpPr>
              <a:cxnSpLocks/>
            </p:cNvCxnSpPr>
            <p:nvPr/>
          </p:nvCxnSpPr>
          <p:spPr>
            <a:xfrm>
              <a:off x="6082978" y="3332938"/>
              <a:ext cx="2349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图形 52">
              <a:extLst>
                <a:ext uri="{FF2B5EF4-FFF2-40B4-BE49-F238E27FC236}">
                  <a16:creationId xmlns:a16="http://schemas.microsoft.com/office/drawing/2014/main" id="{FD90C7BB-F8E0-CE4A-FBC9-EDAFBAC5F4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6482399" y="4112581"/>
              <a:ext cx="384048" cy="384048"/>
            </a:xfrm>
            <a:prstGeom prst="rect">
              <a:avLst/>
            </a:prstGeom>
          </p:spPr>
        </p:pic>
        <p:cxnSp>
          <p:nvCxnSpPr>
            <p:cNvPr id="54" name="直线连接符 296">
              <a:extLst>
                <a:ext uri="{FF2B5EF4-FFF2-40B4-BE49-F238E27FC236}">
                  <a16:creationId xmlns:a16="http://schemas.microsoft.com/office/drawing/2014/main" id="{886BC9F9-38B9-8E74-321B-43754758C869}"/>
                </a:ext>
              </a:extLst>
            </p:cNvPr>
            <p:cNvCxnSpPr>
              <a:cxnSpLocks/>
            </p:cNvCxnSpPr>
            <p:nvPr/>
          </p:nvCxnSpPr>
          <p:spPr>
            <a:xfrm flipH="1">
              <a:off x="6673828" y="3810693"/>
              <a:ext cx="119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线连接符 297">
              <a:extLst>
                <a:ext uri="{FF2B5EF4-FFF2-40B4-BE49-F238E27FC236}">
                  <a16:creationId xmlns:a16="http://schemas.microsoft.com/office/drawing/2014/main" id="{C9FF8D29-AD22-B687-85A2-BF6948AFADF1}"/>
                </a:ext>
              </a:extLst>
            </p:cNvPr>
            <p:cNvCxnSpPr>
              <a:cxnSpLocks/>
            </p:cNvCxnSpPr>
            <p:nvPr/>
          </p:nvCxnSpPr>
          <p:spPr>
            <a:xfrm>
              <a:off x="6674423" y="3326588"/>
              <a:ext cx="0" cy="2950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图形 55">
              <a:extLst>
                <a:ext uri="{FF2B5EF4-FFF2-40B4-BE49-F238E27FC236}">
                  <a16:creationId xmlns:a16="http://schemas.microsoft.com/office/drawing/2014/main" id="{C481D482-8F91-C70C-8948-868C5063682D}"/>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6463142" y="3465684"/>
              <a:ext cx="422563" cy="328383"/>
            </a:xfrm>
            <a:prstGeom prst="rect">
              <a:avLst/>
            </a:prstGeom>
          </p:spPr>
        </p:pic>
        <p:pic>
          <p:nvPicPr>
            <p:cNvPr id="57" name="图形 56">
              <a:extLst>
                <a:ext uri="{FF2B5EF4-FFF2-40B4-BE49-F238E27FC236}">
                  <a16:creationId xmlns:a16="http://schemas.microsoft.com/office/drawing/2014/main" id="{27AF11BD-75ED-A0F0-8C33-48721980BADB}"/>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5291624" y="3465684"/>
              <a:ext cx="422563" cy="328383"/>
            </a:xfrm>
            <a:prstGeom prst="rect">
              <a:avLst/>
            </a:prstGeom>
          </p:spPr>
        </p:pic>
        <p:pic>
          <p:nvPicPr>
            <p:cNvPr id="58" name="图形 57">
              <a:extLst>
                <a:ext uri="{FF2B5EF4-FFF2-40B4-BE49-F238E27FC236}">
                  <a16:creationId xmlns:a16="http://schemas.microsoft.com/office/drawing/2014/main" id="{A9E7090D-7F39-63A7-6BAF-BB343A80685B}"/>
                </a:ext>
              </a:extLst>
            </p:cNvPr>
            <p:cNvPicPr>
              <a:picLocks noChangeAspect="1"/>
            </p:cNvPicPr>
            <p:nvPr/>
          </p:nvPicPr>
          <p:blipFill>
            <a:blip r:embed="rId7">
              <a:extLst>
                <a:ext uri="{96DAC541-7B7A-43D3-8B79-37D633B846F1}">
                  <asvg:svgBlip xmlns:asvg="http://schemas.microsoft.com/office/drawing/2016/SVG/main" r:embed="rId8"/>
                </a:ext>
              </a:extLst>
            </a:blip>
            <a:srcRect t="11276" b="11010"/>
            <a:stretch/>
          </p:blipFill>
          <p:spPr>
            <a:xfrm>
              <a:off x="7048902" y="3465684"/>
              <a:ext cx="422563" cy="328383"/>
            </a:xfrm>
            <a:prstGeom prst="rect">
              <a:avLst/>
            </a:prstGeom>
          </p:spPr>
        </p:pic>
        <p:grpSp>
          <p:nvGrpSpPr>
            <p:cNvPr id="59" name="组合 58">
              <a:extLst>
                <a:ext uri="{FF2B5EF4-FFF2-40B4-BE49-F238E27FC236}">
                  <a16:creationId xmlns:a16="http://schemas.microsoft.com/office/drawing/2014/main" id="{A65E869F-3071-EA88-1F74-40C4BA4888FD}"/>
                </a:ext>
              </a:extLst>
            </p:cNvPr>
            <p:cNvGrpSpPr/>
            <p:nvPr/>
          </p:nvGrpSpPr>
          <p:grpSpPr>
            <a:xfrm>
              <a:off x="5648489" y="3442893"/>
              <a:ext cx="2036588" cy="338554"/>
              <a:chOff x="2200872" y="3464530"/>
              <a:chExt cx="2036588" cy="338554"/>
            </a:xfrm>
          </p:grpSpPr>
          <p:sp>
            <p:nvSpPr>
              <p:cNvPr id="65" name="文本框 64">
                <a:extLst>
                  <a:ext uri="{FF2B5EF4-FFF2-40B4-BE49-F238E27FC236}">
                    <a16:creationId xmlns:a16="http://schemas.microsoft.com/office/drawing/2014/main" id="{99DD71AC-48AC-AE12-7D68-3E51B2055297}"/>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66" name="文本框 65">
                <a:extLst>
                  <a:ext uri="{FF2B5EF4-FFF2-40B4-BE49-F238E27FC236}">
                    <a16:creationId xmlns:a16="http://schemas.microsoft.com/office/drawing/2014/main" id="{24DD5FA5-C81C-28AC-65B7-574C12EF78A4}"/>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67" name="文本框 66">
                <a:extLst>
                  <a:ext uri="{FF2B5EF4-FFF2-40B4-BE49-F238E27FC236}">
                    <a16:creationId xmlns:a16="http://schemas.microsoft.com/office/drawing/2014/main" id="{FCCD1284-1574-4A2E-AFA4-52CED762E9AD}"/>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68" name="文本框 67">
                <a:extLst>
                  <a:ext uri="{FF2B5EF4-FFF2-40B4-BE49-F238E27FC236}">
                    <a16:creationId xmlns:a16="http://schemas.microsoft.com/office/drawing/2014/main" id="{8C377D5B-2D5A-970B-8919-2CD8A148C38B}"/>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nvGrpSpPr>
            <p:cNvPr id="60" name="组合 59">
              <a:extLst>
                <a:ext uri="{FF2B5EF4-FFF2-40B4-BE49-F238E27FC236}">
                  <a16:creationId xmlns:a16="http://schemas.microsoft.com/office/drawing/2014/main" id="{3D573800-8443-C1B4-99F6-25B0780B28BF}"/>
                </a:ext>
              </a:extLst>
            </p:cNvPr>
            <p:cNvGrpSpPr/>
            <p:nvPr/>
          </p:nvGrpSpPr>
          <p:grpSpPr>
            <a:xfrm>
              <a:off x="5646992" y="4104882"/>
              <a:ext cx="2036588" cy="338554"/>
              <a:chOff x="2200872" y="3464530"/>
              <a:chExt cx="2036588" cy="338554"/>
            </a:xfrm>
          </p:grpSpPr>
          <p:sp>
            <p:nvSpPr>
              <p:cNvPr id="61" name="文本框 60">
                <a:extLst>
                  <a:ext uri="{FF2B5EF4-FFF2-40B4-BE49-F238E27FC236}">
                    <a16:creationId xmlns:a16="http://schemas.microsoft.com/office/drawing/2014/main" id="{6A27EB11-B741-26DC-07BF-F3392108754B}"/>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62" name="文本框 61">
                <a:extLst>
                  <a:ext uri="{FF2B5EF4-FFF2-40B4-BE49-F238E27FC236}">
                    <a16:creationId xmlns:a16="http://schemas.microsoft.com/office/drawing/2014/main" id="{8C2E2523-39DF-7316-E83D-B7DE90F00EB9}"/>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63" name="文本框 62">
                <a:extLst>
                  <a:ext uri="{FF2B5EF4-FFF2-40B4-BE49-F238E27FC236}">
                    <a16:creationId xmlns:a16="http://schemas.microsoft.com/office/drawing/2014/main" id="{8487EBF3-4498-CAE3-DC27-82D8DC638617}"/>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64" name="文本框 63">
                <a:extLst>
                  <a:ext uri="{FF2B5EF4-FFF2-40B4-BE49-F238E27FC236}">
                    <a16:creationId xmlns:a16="http://schemas.microsoft.com/office/drawing/2014/main" id="{AF6EF2ED-260C-1CE8-E2FF-E55E9BDFF6B2}"/>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cxnSp>
        <p:nvCxnSpPr>
          <p:cNvPr id="26" name="直线箭头连接符 319">
            <a:extLst>
              <a:ext uri="{FF2B5EF4-FFF2-40B4-BE49-F238E27FC236}">
                <a16:creationId xmlns:a16="http://schemas.microsoft.com/office/drawing/2014/main" id="{CAAD6446-6BF4-E7A8-5AE6-8D82E4F85ECB}"/>
              </a:ext>
            </a:extLst>
          </p:cNvPr>
          <p:cNvCxnSpPr/>
          <p:nvPr/>
        </p:nvCxnSpPr>
        <p:spPr>
          <a:xfrm>
            <a:off x="3622550" y="4071938"/>
            <a:ext cx="0" cy="954993"/>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27" name="直线箭头连接符 331">
            <a:extLst>
              <a:ext uri="{FF2B5EF4-FFF2-40B4-BE49-F238E27FC236}">
                <a16:creationId xmlns:a16="http://schemas.microsoft.com/office/drawing/2014/main" id="{23B370DA-33E5-3AC6-702E-26F14E36D5B7}"/>
              </a:ext>
            </a:extLst>
          </p:cNvPr>
          <p:cNvCxnSpPr>
            <a:cxnSpLocks/>
          </p:cNvCxnSpPr>
          <p:nvPr/>
        </p:nvCxnSpPr>
        <p:spPr>
          <a:xfrm flipV="1">
            <a:off x="7871409" y="4274901"/>
            <a:ext cx="0" cy="75203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111" name="文本框 110">
            <a:extLst>
              <a:ext uri="{FF2B5EF4-FFF2-40B4-BE49-F238E27FC236}">
                <a16:creationId xmlns:a16="http://schemas.microsoft.com/office/drawing/2014/main" id="{4F5B7CD3-50A3-462D-A903-ED5D6E846401}"/>
              </a:ext>
            </a:extLst>
          </p:cNvPr>
          <p:cNvSpPr txBox="1"/>
          <p:nvPr/>
        </p:nvSpPr>
        <p:spPr>
          <a:xfrm>
            <a:off x="2996595" y="2912824"/>
            <a:ext cx="1780895" cy="400110"/>
          </a:xfrm>
          <a:prstGeom prst="rect">
            <a:avLst/>
          </a:prstGeom>
          <a:noFill/>
        </p:spPr>
        <p:txBody>
          <a:bodyPr wrap="square" rtlCol="0">
            <a:spAutoFit/>
          </a:bodyPr>
          <a:lstStyle/>
          <a:p>
            <a:r>
              <a:rPr kumimoji="1" lang="en-US" altLang="zh-CN" sz="2000" b="1" dirty="0">
                <a:latin typeface="Calibri" panose="020F0502020204030204" pitchFamily="34" charset="0"/>
                <a:cs typeface="Calibri" panose="020F0502020204030204" pitchFamily="34" charset="0"/>
              </a:rPr>
              <a:t>GPU1@Host A</a:t>
            </a:r>
            <a:endParaRPr kumimoji="1" lang="zh-CN" altLang="en-US" sz="2000" b="1" dirty="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2D90284-0678-2CD2-62DD-662413770C88}"/>
              </a:ext>
            </a:extLst>
          </p:cNvPr>
          <p:cNvSpPr txBox="1"/>
          <p:nvPr/>
        </p:nvSpPr>
        <p:spPr>
          <a:xfrm>
            <a:off x="7148957" y="2912824"/>
            <a:ext cx="1780895" cy="400110"/>
          </a:xfrm>
          <a:prstGeom prst="rect">
            <a:avLst/>
          </a:prstGeom>
          <a:noFill/>
        </p:spPr>
        <p:txBody>
          <a:bodyPr wrap="square" rtlCol="0">
            <a:spAutoFit/>
          </a:bodyPr>
          <a:lstStyle/>
          <a:p>
            <a:r>
              <a:rPr kumimoji="1" lang="en-US" altLang="zh-CN" sz="2000" b="1" dirty="0">
                <a:latin typeface="Calibri" panose="020F0502020204030204" pitchFamily="34" charset="0"/>
                <a:cs typeface="Calibri" panose="020F0502020204030204" pitchFamily="34" charset="0"/>
              </a:rPr>
              <a:t>GPU2@Host B</a:t>
            </a:r>
            <a:endParaRPr kumimoji="1" lang="zh-CN" altLang="en-US" sz="2000" b="1" dirty="0">
              <a:latin typeface="Calibri" panose="020F0502020204030204" pitchFamily="34" charset="0"/>
              <a:cs typeface="Calibri" panose="020F0502020204030204" pitchFamily="34" charset="0"/>
            </a:endParaRPr>
          </a:p>
        </p:txBody>
      </p:sp>
      <p:sp>
        <p:nvSpPr>
          <p:cNvPr id="118" name="箭头: 右 117">
            <a:extLst>
              <a:ext uri="{FF2B5EF4-FFF2-40B4-BE49-F238E27FC236}">
                <a16:creationId xmlns:a16="http://schemas.microsoft.com/office/drawing/2014/main" id="{F8DE2BC6-B2B5-9889-C41F-D3B5E90B0840}"/>
              </a:ext>
            </a:extLst>
          </p:cNvPr>
          <p:cNvSpPr/>
          <p:nvPr/>
        </p:nvSpPr>
        <p:spPr>
          <a:xfrm>
            <a:off x="5534025" y="2993817"/>
            <a:ext cx="671513" cy="238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78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F96BE-6902-E783-2DC1-F3D3AF12F54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334BC3D5-3272-6032-914F-B2FABFCF880E}"/>
              </a:ext>
            </a:extLst>
          </p:cNvPr>
          <p:cNvSpPr>
            <a:spLocks noGrp="1"/>
          </p:cNvSpPr>
          <p:nvPr>
            <p:ph idx="1"/>
          </p:nvPr>
        </p:nvSpPr>
        <p:spPr>
          <a:xfrm>
            <a:off x="325967" y="1057387"/>
            <a:ext cx="11540067" cy="5550647"/>
          </a:xfrm>
        </p:spPr>
        <p:txBody>
          <a:bodyPr>
            <a:normAutofit/>
          </a:bodyPr>
          <a:lstStyle/>
          <a:p>
            <a:r>
              <a:rPr lang="en-US" altLang="zh-CN" dirty="0"/>
              <a:t>Opportunity——</a:t>
            </a:r>
            <a:r>
              <a:rPr lang="en" altLang="zh-CN" dirty="0"/>
              <a:t>Sparse spatial traffic distributions</a:t>
            </a:r>
            <a:endParaRPr lang="en-US" altLang="zh-CN" dirty="0"/>
          </a:p>
          <a:p>
            <a:pPr lvl="1"/>
            <a:r>
              <a:rPr lang="en-US" altLang="zh-CN" dirty="0"/>
              <a:t>Traffic matrix of model training</a:t>
            </a:r>
          </a:p>
        </p:txBody>
      </p:sp>
      <p:sp>
        <p:nvSpPr>
          <p:cNvPr id="3" name="灯片编号占位符 2">
            <a:extLst>
              <a:ext uri="{FF2B5EF4-FFF2-40B4-BE49-F238E27FC236}">
                <a16:creationId xmlns:a16="http://schemas.microsoft.com/office/drawing/2014/main" id="{ED8B0771-C090-30AC-5D36-F83A0F5EBE36}"/>
              </a:ext>
            </a:extLst>
          </p:cNvPr>
          <p:cNvSpPr>
            <a:spLocks noGrp="1"/>
          </p:cNvSpPr>
          <p:nvPr>
            <p:ph type="sldNum" sz="quarter" idx="12"/>
          </p:nvPr>
        </p:nvSpPr>
        <p:spPr/>
        <p:txBody>
          <a:bodyPr/>
          <a:lstStyle/>
          <a:p>
            <a:fld id="{84BCC322-D5A9-47A8-A5BE-5D9C2195FFDA}" type="slidenum">
              <a:rPr lang="zh-CN" altLang="en-US" smtClean="0"/>
              <a:pPr/>
              <a:t>15</a:t>
            </a:fld>
            <a:endParaRPr lang="zh-CN" altLang="en-US" dirty="0"/>
          </a:p>
        </p:txBody>
      </p:sp>
      <p:sp>
        <p:nvSpPr>
          <p:cNvPr id="5" name="标题 4">
            <a:extLst>
              <a:ext uri="{FF2B5EF4-FFF2-40B4-BE49-F238E27FC236}">
                <a16:creationId xmlns:a16="http://schemas.microsoft.com/office/drawing/2014/main" id="{99BD53FC-B593-40EA-702A-17B7B46C9D63}"/>
              </a:ext>
            </a:extLst>
          </p:cNvPr>
          <p:cNvSpPr>
            <a:spLocks noGrp="1"/>
          </p:cNvSpPr>
          <p:nvPr>
            <p:ph type="title"/>
          </p:nvPr>
        </p:nvSpPr>
        <p:spPr/>
        <p:txBody>
          <a:bodyPr/>
          <a:lstStyle/>
          <a:p>
            <a:r>
              <a:rPr lang="en-US" altLang="zh-CN" dirty="0"/>
              <a:t>2. Motivation</a:t>
            </a:r>
            <a:endParaRPr lang="zh-CN" altLang="en-US" dirty="0"/>
          </a:p>
        </p:txBody>
      </p:sp>
      <p:pic>
        <p:nvPicPr>
          <p:cNvPr id="4" name="图片 3">
            <a:extLst>
              <a:ext uri="{FF2B5EF4-FFF2-40B4-BE49-F238E27FC236}">
                <a16:creationId xmlns:a16="http://schemas.microsoft.com/office/drawing/2014/main" id="{C4354D05-9F9C-6624-4FDD-098304C96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080" y="4704458"/>
            <a:ext cx="2417569" cy="1934055"/>
          </a:xfrm>
          <a:prstGeom prst="rect">
            <a:avLst/>
          </a:prstGeom>
        </p:spPr>
      </p:pic>
      <p:pic>
        <p:nvPicPr>
          <p:cNvPr id="8" name="图片 7">
            <a:extLst>
              <a:ext uri="{FF2B5EF4-FFF2-40B4-BE49-F238E27FC236}">
                <a16:creationId xmlns:a16="http://schemas.microsoft.com/office/drawing/2014/main" id="{F0791C1F-9D4B-CD4F-640C-108E7785A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022" y="4704459"/>
            <a:ext cx="2417569" cy="1934055"/>
          </a:xfrm>
          <a:prstGeom prst="rect">
            <a:avLst/>
          </a:prstGeom>
        </p:spPr>
      </p:pic>
      <p:pic>
        <p:nvPicPr>
          <p:cNvPr id="112" name="图片 111">
            <a:extLst>
              <a:ext uri="{FF2B5EF4-FFF2-40B4-BE49-F238E27FC236}">
                <a16:creationId xmlns:a16="http://schemas.microsoft.com/office/drawing/2014/main" id="{C4D4AB31-43BF-2187-A344-3EAC9133C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080" y="2323387"/>
            <a:ext cx="2417569" cy="1934055"/>
          </a:xfrm>
          <a:prstGeom prst="rect">
            <a:avLst/>
          </a:prstGeom>
        </p:spPr>
      </p:pic>
      <p:pic>
        <p:nvPicPr>
          <p:cNvPr id="114" name="图片 113">
            <a:extLst>
              <a:ext uri="{FF2B5EF4-FFF2-40B4-BE49-F238E27FC236}">
                <a16:creationId xmlns:a16="http://schemas.microsoft.com/office/drawing/2014/main" id="{7732089A-3775-6C6C-D008-73A2D5396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4022" y="2323387"/>
            <a:ext cx="2417569" cy="1934055"/>
          </a:xfrm>
          <a:prstGeom prst="rect">
            <a:avLst/>
          </a:prstGeom>
        </p:spPr>
      </p:pic>
      <p:sp>
        <p:nvSpPr>
          <p:cNvPr id="115" name="文本框 114">
            <a:extLst>
              <a:ext uri="{FF2B5EF4-FFF2-40B4-BE49-F238E27FC236}">
                <a16:creationId xmlns:a16="http://schemas.microsoft.com/office/drawing/2014/main" id="{6796F51B-7515-3FD9-BAFC-B67FB3424E13}"/>
              </a:ext>
            </a:extLst>
          </p:cNvPr>
          <p:cNvSpPr txBox="1"/>
          <p:nvPr/>
        </p:nvSpPr>
        <p:spPr>
          <a:xfrm>
            <a:off x="1301833" y="3105748"/>
            <a:ext cx="1549400" cy="369332"/>
          </a:xfrm>
          <a:prstGeom prst="rect">
            <a:avLst/>
          </a:prstGeom>
          <a:noFill/>
        </p:spPr>
        <p:txBody>
          <a:bodyPr wrap="square" rtlCol="0">
            <a:spAutoFit/>
          </a:bodyPr>
          <a:lstStyle/>
          <a:p>
            <a:r>
              <a:rPr kumimoji="1" lang="en-US" altLang="zh-CN" dirty="0">
                <a:latin typeface="Calibri" panose="020F0502020204030204" pitchFamily="34" charset="0"/>
                <a:cs typeface="Calibri" panose="020F0502020204030204" pitchFamily="34" charset="0"/>
              </a:rPr>
              <a:t>Dense Model</a:t>
            </a:r>
            <a:endParaRPr kumimoji="1" lang="zh-CN" altLang="en-US" dirty="0">
              <a:latin typeface="Calibri" panose="020F0502020204030204" pitchFamily="34" charset="0"/>
              <a:cs typeface="Calibri" panose="020F0502020204030204" pitchFamily="34" charset="0"/>
            </a:endParaRPr>
          </a:p>
        </p:txBody>
      </p:sp>
      <p:sp>
        <p:nvSpPr>
          <p:cNvPr id="116" name="文本框 115">
            <a:extLst>
              <a:ext uri="{FF2B5EF4-FFF2-40B4-BE49-F238E27FC236}">
                <a16:creationId xmlns:a16="http://schemas.microsoft.com/office/drawing/2014/main" id="{73A6C835-E55B-466D-7134-DE403B7FCC55}"/>
              </a:ext>
            </a:extLst>
          </p:cNvPr>
          <p:cNvSpPr txBox="1"/>
          <p:nvPr/>
        </p:nvSpPr>
        <p:spPr>
          <a:xfrm>
            <a:off x="1301833" y="5486819"/>
            <a:ext cx="1549400" cy="369332"/>
          </a:xfrm>
          <a:prstGeom prst="rect">
            <a:avLst/>
          </a:prstGeom>
          <a:noFill/>
        </p:spPr>
        <p:txBody>
          <a:bodyPr wrap="square" rtlCol="0">
            <a:spAutoFit/>
          </a:bodyPr>
          <a:lstStyle/>
          <a:p>
            <a:r>
              <a:rPr kumimoji="1" lang="en-US" altLang="zh-CN" dirty="0" err="1">
                <a:latin typeface="Calibri" panose="020F0502020204030204" pitchFamily="34" charset="0"/>
                <a:cs typeface="Calibri" panose="020F0502020204030204" pitchFamily="34" charset="0"/>
              </a:rPr>
              <a:t>MoE</a:t>
            </a:r>
            <a:r>
              <a:rPr kumimoji="1" lang="en-US" altLang="zh-CN" dirty="0">
                <a:latin typeface="Calibri" panose="020F0502020204030204" pitchFamily="34" charset="0"/>
                <a:cs typeface="Calibri" panose="020F0502020204030204" pitchFamily="34" charset="0"/>
              </a:rPr>
              <a:t> Model</a:t>
            </a:r>
            <a:endParaRPr kumimoji="1" lang="zh-CN" altLang="en-US"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76BFB018-2E2B-E299-1FA6-F958C023EEA9}"/>
              </a:ext>
            </a:extLst>
          </p:cNvPr>
          <p:cNvSpPr/>
          <p:nvPr/>
        </p:nvSpPr>
        <p:spPr>
          <a:xfrm>
            <a:off x="3397250" y="2497139"/>
            <a:ext cx="260350" cy="20478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a:extLst>
              <a:ext uri="{FF2B5EF4-FFF2-40B4-BE49-F238E27FC236}">
                <a16:creationId xmlns:a16="http://schemas.microsoft.com/office/drawing/2014/main" id="{84E33252-E402-1BDA-BDC0-88663B7E95B1}"/>
              </a:ext>
            </a:extLst>
          </p:cNvPr>
          <p:cNvCxnSpPr/>
          <p:nvPr/>
        </p:nvCxnSpPr>
        <p:spPr>
          <a:xfrm>
            <a:off x="3657600" y="2497138"/>
            <a:ext cx="32162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6B4C8E92-695F-6E3A-2A5D-198992A9DF37}"/>
              </a:ext>
            </a:extLst>
          </p:cNvPr>
          <p:cNvCxnSpPr>
            <a:cxnSpLocks/>
          </p:cNvCxnSpPr>
          <p:nvPr/>
        </p:nvCxnSpPr>
        <p:spPr>
          <a:xfrm>
            <a:off x="3397250" y="2701925"/>
            <a:ext cx="3476625" cy="1397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3" name="矩形 122">
            <a:extLst>
              <a:ext uri="{FF2B5EF4-FFF2-40B4-BE49-F238E27FC236}">
                <a16:creationId xmlns:a16="http://schemas.microsoft.com/office/drawing/2014/main" id="{24B82C0C-2A41-5971-97F2-0FC1FEC07786}"/>
              </a:ext>
            </a:extLst>
          </p:cNvPr>
          <p:cNvSpPr/>
          <p:nvPr/>
        </p:nvSpPr>
        <p:spPr>
          <a:xfrm>
            <a:off x="3397250" y="4876805"/>
            <a:ext cx="514350" cy="41589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a:extLst>
              <a:ext uri="{FF2B5EF4-FFF2-40B4-BE49-F238E27FC236}">
                <a16:creationId xmlns:a16="http://schemas.microsoft.com/office/drawing/2014/main" id="{C28399E8-1EAC-2EDE-E9E7-8D2BA12C5A77}"/>
              </a:ext>
            </a:extLst>
          </p:cNvPr>
          <p:cNvCxnSpPr>
            <a:cxnSpLocks/>
          </p:cNvCxnSpPr>
          <p:nvPr/>
        </p:nvCxnSpPr>
        <p:spPr>
          <a:xfrm>
            <a:off x="3911600" y="4876805"/>
            <a:ext cx="29622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1BE43BCA-7F11-8E89-AC76-6BDC35E8AFF8}"/>
              </a:ext>
            </a:extLst>
          </p:cNvPr>
          <p:cNvCxnSpPr>
            <a:cxnSpLocks/>
          </p:cNvCxnSpPr>
          <p:nvPr/>
        </p:nvCxnSpPr>
        <p:spPr>
          <a:xfrm>
            <a:off x="3397250" y="5292700"/>
            <a:ext cx="3476625" cy="118589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9F03434-01DF-82F6-A344-445F2E7FB7A8}"/>
              </a:ext>
            </a:extLst>
          </p:cNvPr>
          <p:cNvSpPr txBox="1"/>
          <p:nvPr/>
        </p:nvSpPr>
        <p:spPr>
          <a:xfrm>
            <a:off x="9982200" y="4247684"/>
            <a:ext cx="1883833" cy="369332"/>
          </a:xfrm>
          <a:prstGeom prst="rect">
            <a:avLst/>
          </a:prstGeom>
          <a:noFill/>
          <a:ln w="38100">
            <a:solidFill>
              <a:schemeClr val="accent1"/>
            </a:solidFill>
          </a:ln>
        </p:spPr>
        <p:txBody>
          <a:bodyPr wrap="square" rtlCol="0">
            <a:spAutoFit/>
          </a:bodyPr>
          <a:lstStyle/>
          <a:p>
            <a:r>
              <a:rPr kumimoji="1" lang="en-US" altLang="zh-CN" dirty="0">
                <a:latin typeface="Calibri" panose="020F0502020204030204" pitchFamily="34" charset="0"/>
                <a:cs typeface="Calibri" panose="020F0502020204030204" pitchFamily="34" charset="0"/>
              </a:rPr>
              <a:t>A single DP level</a:t>
            </a:r>
            <a:endParaRPr kumimoji="1" lang="zh-CN" altLang="en-US" dirty="0">
              <a:latin typeface="Calibri" panose="020F0502020204030204" pitchFamily="34" charset="0"/>
              <a:cs typeface="Calibri" panose="020F0502020204030204" pitchFamily="34" charset="0"/>
            </a:endParaRPr>
          </a:p>
        </p:txBody>
      </p:sp>
      <p:cxnSp>
        <p:nvCxnSpPr>
          <p:cNvPr id="9" name="直接连接符 8">
            <a:extLst>
              <a:ext uri="{FF2B5EF4-FFF2-40B4-BE49-F238E27FC236}">
                <a16:creationId xmlns:a16="http://schemas.microsoft.com/office/drawing/2014/main" id="{78E73240-CE86-D1E2-CD77-1FEDC8F68627}"/>
              </a:ext>
            </a:extLst>
          </p:cNvPr>
          <p:cNvCxnSpPr>
            <a:stCxn id="112" idx="3"/>
            <a:endCxn id="2" idx="0"/>
          </p:cNvCxnSpPr>
          <p:nvPr/>
        </p:nvCxnSpPr>
        <p:spPr>
          <a:xfrm>
            <a:off x="9026649" y="3290415"/>
            <a:ext cx="1897468" cy="957269"/>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618788E-FF45-E83E-6E3C-6F0B9EB852B3}"/>
              </a:ext>
            </a:extLst>
          </p:cNvPr>
          <p:cNvCxnSpPr>
            <a:stCxn id="4" idx="3"/>
            <a:endCxn id="2" idx="2"/>
          </p:cNvCxnSpPr>
          <p:nvPr/>
        </p:nvCxnSpPr>
        <p:spPr>
          <a:xfrm flipV="1">
            <a:off x="9026649" y="4617016"/>
            <a:ext cx="1897468" cy="105447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AE10-A681-C1E9-9DC9-CE7B96F641EB}"/>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27AFCDCC-BBA6-7E32-77E2-4BA98E64EFAC}"/>
              </a:ext>
            </a:extLst>
          </p:cNvPr>
          <p:cNvSpPr>
            <a:spLocks noGrp="1"/>
          </p:cNvSpPr>
          <p:nvPr>
            <p:ph idx="1"/>
          </p:nvPr>
        </p:nvSpPr>
        <p:spPr>
          <a:xfrm>
            <a:off x="325967" y="1057387"/>
            <a:ext cx="11540067" cy="5550647"/>
          </a:xfrm>
        </p:spPr>
        <p:txBody>
          <a:bodyPr>
            <a:normAutofit/>
          </a:bodyPr>
          <a:lstStyle/>
          <a:p>
            <a:r>
              <a:rPr lang="en-US" altLang="zh-CN" dirty="0"/>
              <a:t>Opportunity——</a:t>
            </a:r>
            <a:r>
              <a:rPr lang="en" altLang="zh-CN" dirty="0"/>
              <a:t>Temporal burst cycles</a:t>
            </a:r>
            <a:endParaRPr lang="en-US" altLang="zh-CN" dirty="0"/>
          </a:p>
          <a:p>
            <a:pPr lvl="1"/>
            <a:r>
              <a:rPr lang="en-US" altLang="zh-CN" b="1" dirty="0">
                <a:solidFill>
                  <a:schemeClr val="accent6"/>
                </a:solidFill>
              </a:rPr>
              <a:t>Periodic and seasonal patterns</a:t>
            </a:r>
          </a:p>
          <a:p>
            <a:pPr lvl="1"/>
            <a:r>
              <a:rPr lang="en-US" altLang="zh-CN" dirty="0"/>
              <a:t>Provide the opportunity to </a:t>
            </a:r>
            <a:r>
              <a:rPr lang="en-US" altLang="zh-CN" b="1" dirty="0">
                <a:solidFill>
                  <a:srgbClr val="C00000"/>
                </a:solidFill>
              </a:rPr>
              <a:t>distinguish the “role” </a:t>
            </a:r>
            <a:r>
              <a:rPr lang="en-US" altLang="zh-CN" dirty="0"/>
              <a:t>of each container in model parallelisms</a:t>
            </a:r>
          </a:p>
        </p:txBody>
      </p:sp>
      <p:sp>
        <p:nvSpPr>
          <p:cNvPr id="3" name="灯片编号占位符 2">
            <a:extLst>
              <a:ext uri="{FF2B5EF4-FFF2-40B4-BE49-F238E27FC236}">
                <a16:creationId xmlns:a16="http://schemas.microsoft.com/office/drawing/2014/main" id="{42FB6552-576C-BBC8-FDBF-CCB386932532}"/>
              </a:ext>
            </a:extLst>
          </p:cNvPr>
          <p:cNvSpPr>
            <a:spLocks noGrp="1"/>
          </p:cNvSpPr>
          <p:nvPr>
            <p:ph type="sldNum" sz="quarter" idx="12"/>
          </p:nvPr>
        </p:nvSpPr>
        <p:spPr/>
        <p:txBody>
          <a:bodyPr/>
          <a:lstStyle/>
          <a:p>
            <a:fld id="{84BCC322-D5A9-47A8-A5BE-5D9C2195FFDA}" type="slidenum">
              <a:rPr lang="zh-CN" altLang="en-US" smtClean="0"/>
              <a:pPr/>
              <a:t>16</a:t>
            </a:fld>
            <a:endParaRPr lang="zh-CN" altLang="en-US" dirty="0"/>
          </a:p>
        </p:txBody>
      </p:sp>
      <p:sp>
        <p:nvSpPr>
          <p:cNvPr id="5" name="标题 4">
            <a:extLst>
              <a:ext uri="{FF2B5EF4-FFF2-40B4-BE49-F238E27FC236}">
                <a16:creationId xmlns:a16="http://schemas.microsoft.com/office/drawing/2014/main" id="{668B2C02-896E-4BE8-F948-F040258418A6}"/>
              </a:ext>
            </a:extLst>
          </p:cNvPr>
          <p:cNvSpPr>
            <a:spLocks noGrp="1"/>
          </p:cNvSpPr>
          <p:nvPr>
            <p:ph type="title"/>
          </p:nvPr>
        </p:nvSpPr>
        <p:spPr/>
        <p:txBody>
          <a:bodyPr/>
          <a:lstStyle/>
          <a:p>
            <a:r>
              <a:rPr lang="en-US" altLang="zh-CN" dirty="0"/>
              <a:t>2. Motivation</a:t>
            </a:r>
            <a:endParaRPr lang="zh-CN" altLang="en-US" dirty="0"/>
          </a:p>
        </p:txBody>
      </p:sp>
      <p:pic>
        <p:nvPicPr>
          <p:cNvPr id="8" name="图片 7">
            <a:extLst>
              <a:ext uri="{FF2B5EF4-FFF2-40B4-BE49-F238E27FC236}">
                <a16:creationId xmlns:a16="http://schemas.microsoft.com/office/drawing/2014/main" id="{C273E948-5F58-FA72-C6F0-F5A16F822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160" y="3429000"/>
            <a:ext cx="4485679" cy="3262312"/>
          </a:xfrm>
          <a:prstGeom prst="rect">
            <a:avLst/>
          </a:prstGeom>
        </p:spPr>
      </p:pic>
    </p:spTree>
    <p:extLst>
      <p:ext uri="{BB962C8B-B14F-4D97-AF65-F5344CB8AC3E}">
        <p14:creationId xmlns:p14="http://schemas.microsoft.com/office/powerpoint/2010/main" val="355912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BECD-8272-C5F7-78AD-BC2CD5CE805E}"/>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4FF7C945-36FE-1BC0-EE15-929D2A1D97BD}"/>
              </a:ext>
            </a:extLst>
          </p:cNvPr>
          <p:cNvSpPr>
            <a:spLocks noGrp="1"/>
          </p:cNvSpPr>
          <p:nvPr>
            <p:ph idx="1"/>
          </p:nvPr>
        </p:nvSpPr>
        <p:spPr>
          <a:xfrm>
            <a:off x="325967" y="1057387"/>
            <a:ext cx="11540067" cy="5550647"/>
          </a:xfrm>
        </p:spPr>
        <p:txBody>
          <a:bodyPr>
            <a:normAutofit/>
          </a:bodyPr>
          <a:lstStyle/>
          <a:p>
            <a:r>
              <a:rPr lang="en-US" altLang="zh-CN" dirty="0"/>
              <a:t>Architectural overview</a:t>
            </a:r>
          </a:p>
          <a:p>
            <a:pPr lvl="1"/>
            <a:r>
              <a:rPr lang="en-US" altLang="zh-CN" dirty="0"/>
              <a:t>Key idea——Infer </a:t>
            </a:r>
            <a:r>
              <a:rPr lang="en-US" altLang="zh-CN" b="1" dirty="0">
                <a:solidFill>
                  <a:schemeClr val="accent5">
                    <a:lumMod val="75000"/>
                  </a:schemeClr>
                </a:solidFill>
              </a:rPr>
              <a:t>traffic skeletons </a:t>
            </a:r>
            <a:r>
              <a:rPr lang="en-US" altLang="zh-CN" dirty="0"/>
              <a:t>to reduce the monitoring complexity</a:t>
            </a:r>
          </a:p>
        </p:txBody>
      </p:sp>
      <p:sp>
        <p:nvSpPr>
          <p:cNvPr id="3" name="灯片编号占位符 2">
            <a:extLst>
              <a:ext uri="{FF2B5EF4-FFF2-40B4-BE49-F238E27FC236}">
                <a16:creationId xmlns:a16="http://schemas.microsoft.com/office/drawing/2014/main" id="{9E060B32-E553-951B-88BF-CE320EBBDCFE}"/>
              </a:ext>
            </a:extLst>
          </p:cNvPr>
          <p:cNvSpPr>
            <a:spLocks noGrp="1"/>
          </p:cNvSpPr>
          <p:nvPr>
            <p:ph type="sldNum" sz="quarter" idx="12"/>
          </p:nvPr>
        </p:nvSpPr>
        <p:spPr/>
        <p:txBody>
          <a:bodyPr/>
          <a:lstStyle/>
          <a:p>
            <a:fld id="{84BCC322-D5A9-47A8-A5BE-5D9C2195FFDA}" type="slidenum">
              <a:rPr lang="zh-CN" altLang="en-US" smtClean="0"/>
              <a:pPr/>
              <a:t>17</a:t>
            </a:fld>
            <a:endParaRPr lang="zh-CN" altLang="en-US" dirty="0"/>
          </a:p>
        </p:txBody>
      </p:sp>
      <p:sp>
        <p:nvSpPr>
          <p:cNvPr id="5" name="标题 4">
            <a:extLst>
              <a:ext uri="{FF2B5EF4-FFF2-40B4-BE49-F238E27FC236}">
                <a16:creationId xmlns:a16="http://schemas.microsoft.com/office/drawing/2014/main" id="{D580DD36-74FB-B974-DE36-1B7F056A0710}"/>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sp>
        <p:nvSpPr>
          <p:cNvPr id="2" name="圆角矩形 7">
            <a:extLst>
              <a:ext uri="{FF2B5EF4-FFF2-40B4-BE49-F238E27FC236}">
                <a16:creationId xmlns:a16="http://schemas.microsoft.com/office/drawing/2014/main" id="{C7D090F9-15FB-57F1-1628-B2F349102BD8}"/>
              </a:ext>
            </a:extLst>
          </p:cNvPr>
          <p:cNvSpPr/>
          <p:nvPr/>
        </p:nvSpPr>
        <p:spPr>
          <a:xfrm>
            <a:off x="3178077" y="4330990"/>
            <a:ext cx="5176181" cy="1854076"/>
          </a:xfrm>
          <a:prstGeom prst="roundRect">
            <a:avLst>
              <a:gd name="adj" fmla="val 10431"/>
            </a:avLst>
          </a:prstGeom>
          <a:solidFill>
            <a:schemeClr val="accent6">
              <a:lumMod val="20000"/>
              <a:lumOff val="80000"/>
              <a:alpha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圆角矩形 1">
            <a:extLst>
              <a:ext uri="{FF2B5EF4-FFF2-40B4-BE49-F238E27FC236}">
                <a16:creationId xmlns:a16="http://schemas.microsoft.com/office/drawing/2014/main" id="{F71BE130-DD88-05BA-D3B3-F9E937436D90}"/>
              </a:ext>
            </a:extLst>
          </p:cNvPr>
          <p:cNvSpPr/>
          <p:nvPr/>
        </p:nvSpPr>
        <p:spPr>
          <a:xfrm>
            <a:off x="6504200" y="2393031"/>
            <a:ext cx="2952765" cy="1660756"/>
          </a:xfrm>
          <a:prstGeom prst="roundRect">
            <a:avLst>
              <a:gd name="adj" fmla="val 9766"/>
            </a:avLst>
          </a:prstGeom>
          <a:solidFill>
            <a:schemeClr val="accent5">
              <a:lumMod val="20000"/>
              <a:lumOff val="80000"/>
              <a:alpha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2">
            <a:extLst>
              <a:ext uri="{FF2B5EF4-FFF2-40B4-BE49-F238E27FC236}">
                <a16:creationId xmlns:a16="http://schemas.microsoft.com/office/drawing/2014/main" id="{16DC35C2-3478-F320-7163-874E478684B5}"/>
              </a:ext>
            </a:extLst>
          </p:cNvPr>
          <p:cNvSpPr/>
          <p:nvPr/>
        </p:nvSpPr>
        <p:spPr>
          <a:xfrm>
            <a:off x="2152213" y="2393031"/>
            <a:ext cx="2531193" cy="1660756"/>
          </a:xfrm>
          <a:prstGeom prst="roundRect">
            <a:avLst>
              <a:gd name="adj" fmla="val 9766"/>
            </a:avLst>
          </a:prstGeom>
          <a:solidFill>
            <a:schemeClr val="accent4">
              <a:lumMod val="20000"/>
              <a:lumOff val="80000"/>
              <a:alpha val="50423"/>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4D7A592A-A37F-BC80-980E-F54EFCD50B7C}"/>
              </a:ext>
            </a:extLst>
          </p:cNvPr>
          <p:cNvSpPr txBox="1"/>
          <p:nvPr/>
        </p:nvSpPr>
        <p:spPr>
          <a:xfrm>
            <a:off x="2846242" y="2372711"/>
            <a:ext cx="1143134" cy="369332"/>
          </a:xfrm>
          <a:prstGeom prst="rect">
            <a:avLst/>
          </a:prstGeom>
          <a:noFill/>
        </p:spPr>
        <p:txBody>
          <a:bodyPr wrap="square" rtlCol="0">
            <a:spAutoFit/>
          </a:bodyPr>
          <a:lstStyle/>
          <a:p>
            <a:pPr algn="ctr"/>
            <a:r>
              <a:rPr kumimoji="1" lang="en-US" altLang="zh-CN" b="1" i="1" dirty="0">
                <a:latin typeface="Calibri" panose="020F0502020204030204" pitchFamily="34" charset="0"/>
                <a:cs typeface="Calibri" panose="020F0502020204030204" pitchFamily="34" charset="0"/>
              </a:rPr>
              <a:t>Controller</a:t>
            </a:r>
            <a:endParaRPr kumimoji="1" lang="zh-CN" altLang="en-US" b="1" i="1" dirty="0">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B7694BAE-D2B0-2060-1C87-E63D43A38088}"/>
              </a:ext>
            </a:extLst>
          </p:cNvPr>
          <p:cNvSpPr txBox="1"/>
          <p:nvPr/>
        </p:nvSpPr>
        <p:spPr>
          <a:xfrm>
            <a:off x="7475893" y="2372711"/>
            <a:ext cx="1009379" cy="369332"/>
          </a:xfrm>
          <a:prstGeom prst="rect">
            <a:avLst/>
          </a:prstGeom>
          <a:noFill/>
        </p:spPr>
        <p:txBody>
          <a:bodyPr wrap="square" rtlCol="0">
            <a:spAutoFit/>
          </a:bodyPr>
          <a:lstStyle/>
          <a:p>
            <a:pPr algn="ctr"/>
            <a:r>
              <a:rPr kumimoji="1" lang="en-US" altLang="zh-CN" b="1" i="1" dirty="0">
                <a:latin typeface="Calibri" panose="020F0502020204030204" pitchFamily="34" charset="0"/>
                <a:cs typeface="Calibri" panose="020F0502020204030204" pitchFamily="34" charset="0"/>
              </a:rPr>
              <a:t>Analyzer</a:t>
            </a:r>
            <a:endParaRPr kumimoji="1" lang="zh-CN" altLang="en-US" b="1" i="1" dirty="0">
              <a:latin typeface="Calibri" panose="020F0502020204030204" pitchFamily="34" charset="0"/>
              <a:cs typeface="Calibri" panose="020F0502020204030204" pitchFamily="34" charset="0"/>
            </a:endParaRPr>
          </a:p>
        </p:txBody>
      </p:sp>
      <p:cxnSp>
        <p:nvCxnSpPr>
          <p:cNvPr id="13" name="直线连接符 31">
            <a:extLst>
              <a:ext uri="{FF2B5EF4-FFF2-40B4-BE49-F238E27FC236}">
                <a16:creationId xmlns:a16="http://schemas.microsoft.com/office/drawing/2014/main" id="{D7964EA5-6C61-54B0-5CCA-DBA8C8231EFD}"/>
              </a:ext>
            </a:extLst>
          </p:cNvPr>
          <p:cNvCxnSpPr>
            <a:cxnSpLocks/>
          </p:cNvCxnSpPr>
          <p:nvPr/>
        </p:nvCxnSpPr>
        <p:spPr>
          <a:xfrm>
            <a:off x="1457121" y="4173421"/>
            <a:ext cx="860354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6B0E03FE-097F-D641-E8C9-BA8FB2F94DAD}"/>
              </a:ext>
            </a:extLst>
          </p:cNvPr>
          <p:cNvSpPr txBox="1"/>
          <p:nvPr/>
        </p:nvSpPr>
        <p:spPr>
          <a:xfrm>
            <a:off x="4628504" y="3588473"/>
            <a:ext cx="1930337" cy="369332"/>
          </a:xfrm>
          <a:prstGeom prst="rect">
            <a:avLst/>
          </a:prstGeom>
          <a:noFill/>
        </p:spPr>
        <p:txBody>
          <a:bodyPr wrap="square" rtlCol="0">
            <a:spAutoFit/>
          </a:bodyPr>
          <a:lstStyle/>
          <a:p>
            <a:pPr algn="ctr"/>
            <a:r>
              <a:rPr kumimoji="1" lang="en-US" altLang="zh-CN" b="1" i="1" dirty="0">
                <a:latin typeface="Calibri" panose="020F0502020204030204" pitchFamily="34" charset="0"/>
                <a:cs typeface="Calibri" panose="020F0502020204030204" pitchFamily="34" charset="0"/>
              </a:rPr>
              <a:t>Frontend Network</a:t>
            </a:r>
            <a:endParaRPr kumimoji="1" lang="zh-CN" altLang="en-US" b="1" i="1" dirty="0">
              <a:latin typeface="Calibri" panose="020F0502020204030204" pitchFamily="34" charset="0"/>
              <a:cs typeface="Calibri" panose="020F0502020204030204" pitchFamily="34" charset="0"/>
            </a:endParaRPr>
          </a:p>
        </p:txBody>
      </p:sp>
      <p:sp>
        <p:nvSpPr>
          <p:cNvPr id="16" name="文本框 15">
            <a:extLst>
              <a:ext uri="{FF2B5EF4-FFF2-40B4-BE49-F238E27FC236}">
                <a16:creationId xmlns:a16="http://schemas.microsoft.com/office/drawing/2014/main" id="{1428BE22-E676-8BEB-FCBE-865A2FBE544F}"/>
              </a:ext>
            </a:extLst>
          </p:cNvPr>
          <p:cNvSpPr txBox="1"/>
          <p:nvPr/>
        </p:nvSpPr>
        <p:spPr>
          <a:xfrm>
            <a:off x="7998416" y="6477194"/>
            <a:ext cx="1875706" cy="369332"/>
          </a:xfrm>
          <a:prstGeom prst="rect">
            <a:avLst/>
          </a:prstGeom>
          <a:noFill/>
        </p:spPr>
        <p:txBody>
          <a:bodyPr wrap="square" rtlCol="0">
            <a:spAutoFit/>
          </a:bodyPr>
          <a:lstStyle/>
          <a:p>
            <a:pPr algn="ctr"/>
            <a:r>
              <a:rPr kumimoji="1" lang="en-US" altLang="zh-CN" b="1" i="1" dirty="0">
                <a:latin typeface="Calibri" panose="020F0502020204030204" pitchFamily="34" charset="0"/>
                <a:cs typeface="Calibri" panose="020F0502020204030204" pitchFamily="34" charset="0"/>
              </a:rPr>
              <a:t>Backend Network</a:t>
            </a:r>
            <a:endParaRPr kumimoji="1" lang="zh-CN" altLang="en-US" b="1" i="1" dirty="0">
              <a:latin typeface="Calibri" panose="020F0502020204030204" pitchFamily="34" charset="0"/>
              <a:cs typeface="Calibri" panose="020F0502020204030204" pitchFamily="34" charset="0"/>
            </a:endParaRPr>
          </a:p>
        </p:txBody>
      </p:sp>
      <p:grpSp>
        <p:nvGrpSpPr>
          <p:cNvPr id="17" name="组合 16">
            <a:extLst>
              <a:ext uri="{FF2B5EF4-FFF2-40B4-BE49-F238E27FC236}">
                <a16:creationId xmlns:a16="http://schemas.microsoft.com/office/drawing/2014/main" id="{016BFF72-5FED-C710-617A-FEABCDD38D91}"/>
              </a:ext>
            </a:extLst>
          </p:cNvPr>
          <p:cNvGrpSpPr/>
          <p:nvPr/>
        </p:nvGrpSpPr>
        <p:grpSpPr>
          <a:xfrm>
            <a:off x="4362567" y="5798082"/>
            <a:ext cx="2807200" cy="384048"/>
            <a:chOff x="4462138" y="4985790"/>
            <a:chExt cx="2807200" cy="384048"/>
          </a:xfrm>
        </p:grpSpPr>
        <p:pic>
          <p:nvPicPr>
            <p:cNvPr id="18" name="图形 17">
              <a:extLst>
                <a:ext uri="{FF2B5EF4-FFF2-40B4-BE49-F238E27FC236}">
                  <a16:creationId xmlns:a16="http://schemas.microsoft.com/office/drawing/2014/main" id="{260D7FE4-4B4A-DDEC-C5D7-3EA59CF1DE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462138" y="4985790"/>
              <a:ext cx="384048" cy="384048"/>
            </a:xfrm>
            <a:prstGeom prst="rect">
              <a:avLst/>
            </a:prstGeom>
          </p:spPr>
        </p:pic>
        <p:pic>
          <p:nvPicPr>
            <p:cNvPr id="19" name="图形 18">
              <a:extLst>
                <a:ext uri="{FF2B5EF4-FFF2-40B4-BE49-F238E27FC236}">
                  <a16:creationId xmlns:a16="http://schemas.microsoft.com/office/drawing/2014/main" id="{7CB60EB9-BB33-9962-3F76-5AC2E32BB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269855" y="4985790"/>
              <a:ext cx="384048" cy="384048"/>
            </a:xfrm>
            <a:prstGeom prst="rect">
              <a:avLst/>
            </a:prstGeom>
          </p:spPr>
        </p:pic>
        <p:pic>
          <p:nvPicPr>
            <p:cNvPr id="20" name="图形 19">
              <a:extLst>
                <a:ext uri="{FF2B5EF4-FFF2-40B4-BE49-F238E27FC236}">
                  <a16:creationId xmlns:a16="http://schemas.microsoft.com/office/drawing/2014/main" id="{753EE436-B037-E791-037B-5DC99CE49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077572" y="4985790"/>
              <a:ext cx="384048" cy="384048"/>
            </a:xfrm>
            <a:prstGeom prst="rect">
              <a:avLst/>
            </a:prstGeom>
          </p:spPr>
        </p:pic>
        <p:pic>
          <p:nvPicPr>
            <p:cNvPr id="22" name="图形 21">
              <a:extLst>
                <a:ext uri="{FF2B5EF4-FFF2-40B4-BE49-F238E27FC236}">
                  <a16:creationId xmlns:a16="http://schemas.microsoft.com/office/drawing/2014/main" id="{D395BD47-A302-A240-9ED2-337E6520F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885290" y="4985790"/>
              <a:ext cx="384048" cy="384048"/>
            </a:xfrm>
            <a:prstGeom prst="rect">
              <a:avLst/>
            </a:prstGeom>
          </p:spPr>
        </p:pic>
      </p:grpSp>
      <p:cxnSp>
        <p:nvCxnSpPr>
          <p:cNvPr id="23" name="直线箭头连接符 57">
            <a:extLst>
              <a:ext uri="{FF2B5EF4-FFF2-40B4-BE49-F238E27FC236}">
                <a16:creationId xmlns:a16="http://schemas.microsoft.com/office/drawing/2014/main" id="{59E6B5D8-5586-B2F6-28FE-A6AA8C0A1BF8}"/>
              </a:ext>
            </a:extLst>
          </p:cNvPr>
          <p:cNvCxnSpPr>
            <a:cxnSpLocks/>
          </p:cNvCxnSpPr>
          <p:nvPr/>
        </p:nvCxnSpPr>
        <p:spPr>
          <a:xfrm flipV="1">
            <a:off x="8117849" y="4021138"/>
            <a:ext cx="0" cy="612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67C66461-3EAF-1418-4B2A-E66B4256E290}"/>
              </a:ext>
            </a:extLst>
          </p:cNvPr>
          <p:cNvSpPr txBox="1"/>
          <p:nvPr/>
        </p:nvSpPr>
        <p:spPr>
          <a:xfrm>
            <a:off x="3808547" y="3463773"/>
            <a:ext cx="785408" cy="523220"/>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Overlay</a:t>
            </a:r>
          </a:p>
          <a:p>
            <a:pPr algn="ctr"/>
            <a:r>
              <a:rPr kumimoji="1" lang="en-US" altLang="zh-CN" sz="1400" dirty="0">
                <a:latin typeface="Calibri" panose="020F0502020204030204" pitchFamily="34" charset="0"/>
                <a:cs typeface="Calibri" panose="020F0502020204030204" pitchFamily="34" charset="0"/>
              </a:rPr>
              <a:t>Ping List</a:t>
            </a:r>
            <a:endParaRPr kumimoji="1" lang="zh-CN" altLang="en-US" sz="1400"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E497719D-8C89-759E-7062-0460BD0417DB}"/>
              </a:ext>
            </a:extLst>
          </p:cNvPr>
          <p:cNvSpPr txBox="1"/>
          <p:nvPr/>
        </p:nvSpPr>
        <p:spPr>
          <a:xfrm>
            <a:off x="5459420" y="2953032"/>
            <a:ext cx="881523" cy="523220"/>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Traffic</a:t>
            </a:r>
          </a:p>
          <a:p>
            <a:pPr algn="ctr"/>
            <a:r>
              <a:rPr kumimoji="1" lang="en-US" altLang="zh-CN" sz="1400" dirty="0">
                <a:latin typeface="Calibri" panose="020F0502020204030204" pitchFamily="34" charset="0"/>
                <a:cs typeface="Calibri" panose="020F0502020204030204" pitchFamily="34" charset="0"/>
              </a:rPr>
              <a:t>Skeletons</a:t>
            </a:r>
            <a:endParaRPr kumimoji="1" lang="zh-CN" altLang="en-US" sz="1400" dirty="0">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27BEC162-E459-3CBD-F38C-A01483D7447D}"/>
              </a:ext>
            </a:extLst>
          </p:cNvPr>
          <p:cNvSpPr txBox="1"/>
          <p:nvPr/>
        </p:nvSpPr>
        <p:spPr>
          <a:xfrm>
            <a:off x="3396470" y="5801896"/>
            <a:ext cx="622927" cy="369332"/>
          </a:xfrm>
          <a:prstGeom prst="rect">
            <a:avLst/>
          </a:prstGeom>
          <a:noFill/>
        </p:spPr>
        <p:txBody>
          <a:bodyPr wrap="square" rtlCol="0">
            <a:spAutoFit/>
          </a:bodyPr>
          <a:lstStyle/>
          <a:p>
            <a:pPr algn="ctr"/>
            <a:r>
              <a:rPr kumimoji="1" lang="en-US" altLang="zh-CN" b="1" i="1" dirty="0">
                <a:latin typeface="Calibri" panose="020F0502020204030204" pitchFamily="34" charset="0"/>
                <a:cs typeface="Calibri" panose="020F0502020204030204" pitchFamily="34" charset="0"/>
              </a:rPr>
              <a:t>Host</a:t>
            </a:r>
            <a:endParaRPr kumimoji="1" lang="zh-CN" altLang="en-US" b="1" i="1" dirty="0">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3304B3E6-7488-942C-5CB0-DEAB59761B22}"/>
              </a:ext>
            </a:extLst>
          </p:cNvPr>
          <p:cNvSpPr txBox="1"/>
          <p:nvPr/>
        </p:nvSpPr>
        <p:spPr>
          <a:xfrm>
            <a:off x="2519845" y="3463773"/>
            <a:ext cx="1048300" cy="523220"/>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Underlay</a:t>
            </a:r>
          </a:p>
          <a:p>
            <a:pPr algn="ctr"/>
            <a:r>
              <a:rPr kumimoji="1" lang="en-US" altLang="zh-CN" sz="1400" dirty="0">
                <a:latin typeface="Calibri" panose="020F0502020204030204" pitchFamily="34" charset="0"/>
                <a:cs typeface="Calibri" panose="020F0502020204030204" pitchFamily="34" charset="0"/>
              </a:rPr>
              <a:t>Instructions</a:t>
            </a:r>
            <a:endParaRPr kumimoji="1" lang="zh-CN" altLang="en-US" sz="1400"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6106FDB9-0437-5808-0B9A-4833A2E1B8CA}"/>
              </a:ext>
            </a:extLst>
          </p:cNvPr>
          <p:cNvSpPr txBox="1"/>
          <p:nvPr/>
        </p:nvSpPr>
        <p:spPr>
          <a:xfrm>
            <a:off x="5332381" y="2413238"/>
            <a:ext cx="1115947" cy="523220"/>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Suspicious</a:t>
            </a:r>
          </a:p>
          <a:p>
            <a:pPr algn="ctr"/>
            <a:r>
              <a:rPr kumimoji="1" lang="en-US" altLang="zh-CN" sz="1400" dirty="0">
                <a:latin typeface="Calibri" panose="020F0502020204030204" pitchFamily="34" charset="0"/>
                <a:cs typeface="Calibri" panose="020F0502020204030204" pitchFamily="34" charset="0"/>
              </a:rPr>
              <a:t>Components</a:t>
            </a:r>
            <a:endParaRPr kumimoji="1" lang="zh-CN" altLang="en-US" sz="1400" dirty="0">
              <a:latin typeface="Calibri" panose="020F0502020204030204" pitchFamily="34" charset="0"/>
              <a:cs typeface="Calibri" panose="020F0502020204030204" pitchFamily="34" charset="0"/>
            </a:endParaRPr>
          </a:p>
        </p:txBody>
      </p:sp>
      <p:grpSp>
        <p:nvGrpSpPr>
          <p:cNvPr id="30" name="组合 29">
            <a:extLst>
              <a:ext uri="{FF2B5EF4-FFF2-40B4-BE49-F238E27FC236}">
                <a16:creationId xmlns:a16="http://schemas.microsoft.com/office/drawing/2014/main" id="{5B8EBC55-066E-D4E7-6800-6DFD4F85D8FC}"/>
              </a:ext>
            </a:extLst>
          </p:cNvPr>
          <p:cNvGrpSpPr/>
          <p:nvPr/>
        </p:nvGrpSpPr>
        <p:grpSpPr>
          <a:xfrm>
            <a:off x="4319990" y="4633741"/>
            <a:ext cx="3599666" cy="320610"/>
            <a:chOff x="4441349" y="3821449"/>
            <a:chExt cx="3599666" cy="320610"/>
          </a:xfrm>
        </p:grpSpPr>
        <p:pic>
          <p:nvPicPr>
            <p:cNvPr id="31" name="图形 30">
              <a:extLst>
                <a:ext uri="{FF2B5EF4-FFF2-40B4-BE49-F238E27FC236}">
                  <a16:creationId xmlns:a16="http://schemas.microsoft.com/office/drawing/2014/main" id="{DFF409DB-E130-D4F0-EF22-B025BF9564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7160" y="3821449"/>
              <a:ext cx="320610" cy="320610"/>
            </a:xfrm>
            <a:prstGeom prst="rect">
              <a:avLst/>
            </a:prstGeom>
          </p:spPr>
        </p:pic>
        <p:pic>
          <p:nvPicPr>
            <p:cNvPr id="32" name="图形 31">
              <a:extLst>
                <a:ext uri="{FF2B5EF4-FFF2-40B4-BE49-F238E27FC236}">
                  <a16:creationId xmlns:a16="http://schemas.microsoft.com/office/drawing/2014/main" id="{DF5E9583-56BC-8691-DCB1-B2E73750B7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64593" y="3821449"/>
              <a:ext cx="320610" cy="320610"/>
            </a:xfrm>
            <a:prstGeom prst="rect">
              <a:avLst/>
            </a:prstGeom>
          </p:spPr>
        </p:pic>
        <p:pic>
          <p:nvPicPr>
            <p:cNvPr id="33" name="图形 32">
              <a:extLst>
                <a:ext uri="{FF2B5EF4-FFF2-40B4-BE49-F238E27FC236}">
                  <a16:creationId xmlns:a16="http://schemas.microsoft.com/office/drawing/2014/main" id="{91E8107C-552A-F402-FBFA-9682AE81A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2971" y="3821449"/>
              <a:ext cx="320610" cy="320610"/>
            </a:xfrm>
            <a:prstGeom prst="rect">
              <a:avLst/>
            </a:prstGeom>
          </p:spPr>
        </p:pic>
        <p:pic>
          <p:nvPicPr>
            <p:cNvPr id="34" name="图形 33">
              <a:extLst>
                <a:ext uri="{FF2B5EF4-FFF2-40B4-BE49-F238E27FC236}">
                  <a16:creationId xmlns:a16="http://schemas.microsoft.com/office/drawing/2014/main" id="{C14BF60F-AD30-B645-806A-0EA8B2EE1E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1349" y="3821449"/>
              <a:ext cx="320610" cy="320610"/>
            </a:xfrm>
            <a:prstGeom prst="rect">
              <a:avLst/>
            </a:prstGeom>
          </p:spPr>
        </p:pic>
        <p:pic>
          <p:nvPicPr>
            <p:cNvPr id="35" name="图形 34">
              <a:extLst>
                <a:ext uri="{FF2B5EF4-FFF2-40B4-BE49-F238E27FC236}">
                  <a16:creationId xmlns:a16="http://schemas.microsoft.com/office/drawing/2014/main" id="{B2A6CFAD-74A1-9D4F-15ED-A827ED5C56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8782" y="3821449"/>
              <a:ext cx="320610" cy="320610"/>
            </a:xfrm>
            <a:prstGeom prst="rect">
              <a:avLst/>
            </a:prstGeom>
          </p:spPr>
        </p:pic>
        <p:pic>
          <p:nvPicPr>
            <p:cNvPr id="36" name="图形 35">
              <a:extLst>
                <a:ext uri="{FF2B5EF4-FFF2-40B4-BE49-F238E27FC236}">
                  <a16:creationId xmlns:a16="http://schemas.microsoft.com/office/drawing/2014/main" id="{568486F2-0BE8-0924-4389-0959CE32CD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0405" y="3821449"/>
              <a:ext cx="320610" cy="320610"/>
            </a:xfrm>
            <a:prstGeom prst="rect">
              <a:avLst/>
            </a:prstGeom>
          </p:spPr>
        </p:pic>
      </p:grpSp>
      <p:grpSp>
        <p:nvGrpSpPr>
          <p:cNvPr id="37" name="组合 36">
            <a:extLst>
              <a:ext uri="{FF2B5EF4-FFF2-40B4-BE49-F238E27FC236}">
                <a16:creationId xmlns:a16="http://schemas.microsoft.com/office/drawing/2014/main" id="{95124E28-CCAC-76D2-C07F-E40AE61EACDA}"/>
              </a:ext>
            </a:extLst>
          </p:cNvPr>
          <p:cNvGrpSpPr/>
          <p:nvPr/>
        </p:nvGrpSpPr>
        <p:grpSpPr>
          <a:xfrm>
            <a:off x="8233783" y="3484309"/>
            <a:ext cx="1119894" cy="523220"/>
            <a:chOff x="8376658" y="2160326"/>
            <a:chExt cx="1119894" cy="523220"/>
          </a:xfrm>
        </p:grpSpPr>
        <p:sp>
          <p:nvSpPr>
            <p:cNvPr id="38" name="文本框 37">
              <a:extLst>
                <a:ext uri="{FF2B5EF4-FFF2-40B4-BE49-F238E27FC236}">
                  <a16:creationId xmlns:a16="http://schemas.microsoft.com/office/drawing/2014/main" id="{85674BD4-0A02-B752-72B1-A3BFA0C77FB5}"/>
                </a:ext>
              </a:extLst>
            </p:cNvPr>
            <p:cNvSpPr txBox="1"/>
            <p:nvPr/>
          </p:nvSpPr>
          <p:spPr>
            <a:xfrm>
              <a:off x="8584315" y="2160326"/>
              <a:ext cx="912237" cy="523220"/>
            </a:xfrm>
            <a:prstGeom prst="rect">
              <a:avLst/>
            </a:prstGeom>
            <a:noFill/>
          </p:spPr>
          <p:txBody>
            <a:bodyPr wrap="none" rtlCol="0">
              <a:spAutoFit/>
            </a:bodyPr>
            <a:lstStyle/>
            <a:p>
              <a:pPr algn="ctr"/>
              <a:r>
                <a:rPr kumimoji="1" lang="en-US" altLang="zh-CN" sz="1400" b="1" dirty="0">
                  <a:latin typeface="Calibri" panose="020F0502020204030204" pitchFamily="34" charset="0"/>
                  <a:cs typeface="Calibri" panose="020F0502020204030204" pitchFamily="34" charset="0"/>
                </a:rPr>
                <a:t>Anomaly</a:t>
              </a:r>
            </a:p>
            <a:p>
              <a:pPr algn="ctr"/>
              <a:r>
                <a:rPr kumimoji="1" lang="en-US" altLang="zh-CN" sz="1400" b="1" dirty="0">
                  <a:latin typeface="Calibri" panose="020F0502020204030204" pitchFamily="34" charset="0"/>
                  <a:cs typeface="Calibri" panose="020F0502020204030204" pitchFamily="34" charset="0"/>
                </a:rPr>
                <a:t>Detection</a:t>
              </a:r>
              <a:endParaRPr kumimoji="1" lang="zh-CN" altLang="en-US" sz="1400" b="1" dirty="0">
                <a:latin typeface="Calibri" panose="020F0502020204030204" pitchFamily="34" charset="0"/>
                <a:cs typeface="Calibri" panose="020F0502020204030204" pitchFamily="34" charset="0"/>
              </a:endParaRPr>
            </a:p>
          </p:txBody>
        </p:sp>
        <p:pic>
          <p:nvPicPr>
            <p:cNvPr id="39" name="图形 38">
              <a:extLst>
                <a:ext uri="{FF2B5EF4-FFF2-40B4-BE49-F238E27FC236}">
                  <a16:creationId xmlns:a16="http://schemas.microsoft.com/office/drawing/2014/main" id="{0E02B5C8-4CCB-143B-8E00-7E4190C31A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6658" y="2284489"/>
              <a:ext cx="288714" cy="288714"/>
            </a:xfrm>
            <a:prstGeom prst="rect">
              <a:avLst/>
            </a:prstGeom>
          </p:spPr>
        </p:pic>
      </p:grpSp>
      <p:sp>
        <p:nvSpPr>
          <p:cNvPr id="40" name="文本框 39">
            <a:extLst>
              <a:ext uri="{FF2B5EF4-FFF2-40B4-BE49-F238E27FC236}">
                <a16:creationId xmlns:a16="http://schemas.microsoft.com/office/drawing/2014/main" id="{F1699452-1A36-84D2-0096-9C8C670A095C}"/>
              </a:ext>
            </a:extLst>
          </p:cNvPr>
          <p:cNvSpPr txBox="1"/>
          <p:nvPr/>
        </p:nvSpPr>
        <p:spPr>
          <a:xfrm>
            <a:off x="7576901" y="2709587"/>
            <a:ext cx="1487843" cy="523220"/>
          </a:xfrm>
          <a:prstGeom prst="rect">
            <a:avLst/>
          </a:prstGeom>
          <a:noFill/>
        </p:spPr>
        <p:txBody>
          <a:bodyPr wrap="square" rtlCol="0">
            <a:spAutoFit/>
          </a:bodyPr>
          <a:lstStyle/>
          <a:p>
            <a:pPr algn="ctr"/>
            <a:r>
              <a:rPr kumimoji="1" lang="en-US" altLang="zh-CN" sz="1400" b="1" dirty="0">
                <a:latin typeface="Calibri" panose="020F0502020204030204" pitchFamily="34" charset="0"/>
                <a:cs typeface="Calibri" panose="020F0502020204030204" pitchFamily="34" charset="0"/>
              </a:rPr>
              <a:t>Overlay-Underlay</a:t>
            </a:r>
          </a:p>
          <a:p>
            <a:pPr algn="ctr"/>
            <a:r>
              <a:rPr kumimoji="1" lang="en-US" altLang="zh-CN" sz="1400" b="1" dirty="0">
                <a:latin typeface="Calibri" panose="020F0502020204030204" pitchFamily="34" charset="0"/>
                <a:cs typeface="Calibri" panose="020F0502020204030204" pitchFamily="34" charset="0"/>
              </a:rPr>
              <a:t>Disentanglement</a:t>
            </a:r>
            <a:endParaRPr kumimoji="1" lang="zh-CN" altLang="en-US" sz="1400" b="1" dirty="0">
              <a:latin typeface="Calibri" panose="020F0502020204030204" pitchFamily="34" charset="0"/>
              <a:cs typeface="Calibri" panose="020F0502020204030204" pitchFamily="34" charset="0"/>
            </a:endParaRPr>
          </a:p>
        </p:txBody>
      </p:sp>
      <p:pic>
        <p:nvPicPr>
          <p:cNvPr id="41" name="图形 40">
            <a:extLst>
              <a:ext uri="{FF2B5EF4-FFF2-40B4-BE49-F238E27FC236}">
                <a16:creationId xmlns:a16="http://schemas.microsoft.com/office/drawing/2014/main" id="{ABFF066B-38AD-FC10-CDB9-F89E4275283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50986" y="2695639"/>
            <a:ext cx="551116" cy="551116"/>
          </a:xfrm>
          <a:prstGeom prst="rect">
            <a:avLst/>
          </a:prstGeom>
        </p:spPr>
      </p:pic>
      <p:pic>
        <p:nvPicPr>
          <p:cNvPr id="42" name="图形 41">
            <a:extLst>
              <a:ext uri="{FF2B5EF4-FFF2-40B4-BE49-F238E27FC236}">
                <a16:creationId xmlns:a16="http://schemas.microsoft.com/office/drawing/2014/main" id="{423005D1-87D2-6236-73F7-A51F08929D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91678" y="2968510"/>
            <a:ext cx="513530" cy="513530"/>
          </a:xfrm>
          <a:prstGeom prst="rect">
            <a:avLst/>
          </a:prstGeom>
        </p:spPr>
      </p:pic>
      <p:pic>
        <p:nvPicPr>
          <p:cNvPr id="43" name="图形 42">
            <a:extLst>
              <a:ext uri="{FF2B5EF4-FFF2-40B4-BE49-F238E27FC236}">
                <a16:creationId xmlns:a16="http://schemas.microsoft.com/office/drawing/2014/main" id="{E2918E6F-02B9-407A-F729-4B4301C3FB7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68739" y="2413238"/>
            <a:ext cx="523221" cy="523221"/>
          </a:xfrm>
          <a:prstGeom prst="rect">
            <a:avLst/>
          </a:prstGeom>
        </p:spPr>
      </p:pic>
      <p:pic>
        <p:nvPicPr>
          <p:cNvPr id="44" name="图形 43">
            <a:extLst>
              <a:ext uri="{FF2B5EF4-FFF2-40B4-BE49-F238E27FC236}">
                <a16:creationId xmlns:a16="http://schemas.microsoft.com/office/drawing/2014/main" id="{83965511-E48E-CA2A-660B-045CD20A3C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12700" y="3555935"/>
            <a:ext cx="338896" cy="338896"/>
          </a:xfrm>
          <a:prstGeom prst="rect">
            <a:avLst/>
          </a:prstGeom>
        </p:spPr>
      </p:pic>
      <p:pic>
        <p:nvPicPr>
          <p:cNvPr id="45" name="图形 44">
            <a:extLst>
              <a:ext uri="{FF2B5EF4-FFF2-40B4-BE49-F238E27FC236}">
                <a16:creationId xmlns:a16="http://schemas.microsoft.com/office/drawing/2014/main" id="{F11EAD6E-94F0-AB49-5D47-164FAC89892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85832" y="3564102"/>
            <a:ext cx="322562" cy="322562"/>
          </a:xfrm>
          <a:prstGeom prst="rect">
            <a:avLst/>
          </a:prstGeom>
        </p:spPr>
      </p:pic>
      <p:grpSp>
        <p:nvGrpSpPr>
          <p:cNvPr id="46" name="组合 45">
            <a:extLst>
              <a:ext uri="{FF2B5EF4-FFF2-40B4-BE49-F238E27FC236}">
                <a16:creationId xmlns:a16="http://schemas.microsoft.com/office/drawing/2014/main" id="{A531135F-A7E7-49B9-2B36-0C0985EFE696}"/>
              </a:ext>
            </a:extLst>
          </p:cNvPr>
          <p:cNvGrpSpPr/>
          <p:nvPr/>
        </p:nvGrpSpPr>
        <p:grpSpPr>
          <a:xfrm>
            <a:off x="6621213" y="3484309"/>
            <a:ext cx="1561901" cy="523220"/>
            <a:chOff x="6680960" y="2160326"/>
            <a:chExt cx="1561901" cy="523220"/>
          </a:xfrm>
        </p:grpSpPr>
        <p:sp>
          <p:nvSpPr>
            <p:cNvPr id="47" name="文本框 46">
              <a:extLst>
                <a:ext uri="{FF2B5EF4-FFF2-40B4-BE49-F238E27FC236}">
                  <a16:creationId xmlns:a16="http://schemas.microsoft.com/office/drawing/2014/main" id="{FAAB6A90-EA63-77CF-5BE2-F8585EE79B62}"/>
                </a:ext>
              </a:extLst>
            </p:cNvPr>
            <p:cNvSpPr txBox="1"/>
            <p:nvPr/>
          </p:nvSpPr>
          <p:spPr>
            <a:xfrm>
              <a:off x="6916471" y="2160326"/>
              <a:ext cx="1326390" cy="523220"/>
            </a:xfrm>
            <a:prstGeom prst="rect">
              <a:avLst/>
            </a:prstGeom>
            <a:noFill/>
          </p:spPr>
          <p:txBody>
            <a:bodyPr wrap="none" rtlCol="0">
              <a:spAutoFit/>
            </a:bodyPr>
            <a:lstStyle/>
            <a:p>
              <a:pPr algn="ctr"/>
              <a:r>
                <a:rPr kumimoji="1" lang="en-US" altLang="zh-CN" sz="1400" b="1" dirty="0">
                  <a:latin typeface="Calibri" panose="020F0502020204030204" pitchFamily="34" charset="0"/>
                  <a:cs typeface="Calibri" panose="020F0502020204030204" pitchFamily="34" charset="0"/>
                </a:rPr>
                <a:t>Traffic Skeleton</a:t>
              </a:r>
            </a:p>
            <a:p>
              <a:pPr algn="ctr"/>
              <a:r>
                <a:rPr kumimoji="1" lang="en-US" altLang="zh-CN" sz="1400" b="1" dirty="0">
                  <a:latin typeface="Calibri" panose="020F0502020204030204" pitchFamily="34" charset="0"/>
                  <a:cs typeface="Calibri" panose="020F0502020204030204" pitchFamily="34" charset="0"/>
                </a:rPr>
                <a:t>Inference</a:t>
              </a:r>
              <a:endParaRPr kumimoji="1" lang="zh-CN" altLang="en-US" sz="1400" b="1" dirty="0">
                <a:latin typeface="Calibri" panose="020F0502020204030204" pitchFamily="34" charset="0"/>
                <a:cs typeface="Calibri" panose="020F0502020204030204" pitchFamily="34" charset="0"/>
              </a:endParaRPr>
            </a:p>
          </p:txBody>
        </p:sp>
        <p:pic>
          <p:nvPicPr>
            <p:cNvPr id="48" name="图形 47">
              <a:extLst>
                <a:ext uri="{FF2B5EF4-FFF2-40B4-BE49-F238E27FC236}">
                  <a16:creationId xmlns:a16="http://schemas.microsoft.com/office/drawing/2014/main" id="{9DD39F84-744E-4C09-1417-03B5E31D861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80960" y="2266248"/>
              <a:ext cx="311377" cy="311377"/>
            </a:xfrm>
            <a:prstGeom prst="rect">
              <a:avLst/>
            </a:prstGeom>
          </p:spPr>
        </p:pic>
      </p:grpSp>
      <p:sp>
        <p:nvSpPr>
          <p:cNvPr id="49" name="文本框 48">
            <a:extLst>
              <a:ext uri="{FF2B5EF4-FFF2-40B4-BE49-F238E27FC236}">
                <a16:creationId xmlns:a16="http://schemas.microsoft.com/office/drawing/2014/main" id="{DCC2AC9E-D167-CB5A-1175-B3E2553B3178}"/>
              </a:ext>
            </a:extLst>
          </p:cNvPr>
          <p:cNvSpPr txBox="1"/>
          <p:nvPr/>
        </p:nvSpPr>
        <p:spPr>
          <a:xfrm>
            <a:off x="4787887" y="4283298"/>
            <a:ext cx="1956561" cy="369332"/>
          </a:xfrm>
          <a:prstGeom prst="rect">
            <a:avLst/>
          </a:prstGeom>
          <a:noFill/>
        </p:spPr>
        <p:txBody>
          <a:bodyPr wrap="square" rtlCol="0">
            <a:spAutoFit/>
          </a:bodyPr>
          <a:lstStyle/>
          <a:p>
            <a:pPr algn="ctr"/>
            <a:r>
              <a:rPr kumimoji="1" lang="en-US" altLang="zh-CN" dirty="0">
                <a:latin typeface="Calibri" panose="020F0502020204030204" pitchFamily="34" charset="0"/>
                <a:cs typeface="Calibri" panose="020F0502020204030204" pitchFamily="34" charset="0"/>
              </a:rPr>
              <a:t>Overlay Containers</a:t>
            </a:r>
            <a:endParaRPr kumimoji="1" lang="zh-CN" altLang="en-US" dirty="0">
              <a:latin typeface="Calibri" panose="020F0502020204030204" pitchFamily="34" charset="0"/>
              <a:cs typeface="Calibri" panose="020F0502020204030204" pitchFamily="34" charset="0"/>
            </a:endParaRPr>
          </a:p>
        </p:txBody>
      </p:sp>
      <p:grpSp>
        <p:nvGrpSpPr>
          <p:cNvPr id="50" name="组合 49">
            <a:extLst>
              <a:ext uri="{FF2B5EF4-FFF2-40B4-BE49-F238E27FC236}">
                <a16:creationId xmlns:a16="http://schemas.microsoft.com/office/drawing/2014/main" id="{D14B7D4D-DA72-D788-A298-7560688AD21F}"/>
              </a:ext>
            </a:extLst>
          </p:cNvPr>
          <p:cNvGrpSpPr/>
          <p:nvPr/>
        </p:nvGrpSpPr>
        <p:grpSpPr>
          <a:xfrm>
            <a:off x="3680804" y="6392447"/>
            <a:ext cx="4170727" cy="406799"/>
            <a:chOff x="3703982" y="5753006"/>
            <a:chExt cx="4170727" cy="406799"/>
          </a:xfrm>
        </p:grpSpPr>
        <p:pic>
          <p:nvPicPr>
            <p:cNvPr id="51" name="图形 50">
              <a:extLst>
                <a:ext uri="{FF2B5EF4-FFF2-40B4-BE49-F238E27FC236}">
                  <a16:creationId xmlns:a16="http://schemas.microsoft.com/office/drawing/2014/main" id="{A9D6FD21-C31D-557F-B843-25BEFAD88FC3}"/>
                </a:ext>
              </a:extLst>
            </p:cNvPr>
            <p:cNvPicPr>
              <a:picLocks noChangeAspect="1"/>
            </p:cNvPicPr>
            <p:nvPr/>
          </p:nvPicPr>
          <p:blipFill>
            <a:blip r:embed="rId23">
              <a:extLst>
                <a:ext uri="{96DAC541-7B7A-43D3-8B79-37D633B846F1}">
                  <asvg:svgBlip xmlns:asvg="http://schemas.microsoft.com/office/drawing/2016/SVG/main" r:embed="rId24"/>
                </a:ext>
              </a:extLst>
            </a:blip>
            <a:srcRect l="36" t="26151" r="-37" b="15259"/>
            <a:stretch/>
          </p:blipFill>
          <p:spPr>
            <a:xfrm>
              <a:off x="3703982" y="5753006"/>
              <a:ext cx="694800" cy="406799"/>
            </a:xfrm>
            <a:prstGeom prst="rect">
              <a:avLst/>
            </a:prstGeom>
          </p:spPr>
        </p:pic>
        <p:pic>
          <p:nvPicPr>
            <p:cNvPr id="52" name="图形 51">
              <a:extLst>
                <a:ext uri="{FF2B5EF4-FFF2-40B4-BE49-F238E27FC236}">
                  <a16:creationId xmlns:a16="http://schemas.microsoft.com/office/drawing/2014/main" id="{4D681124-ED4D-7C03-F8B1-563AC5E00158}"/>
                </a:ext>
              </a:extLst>
            </p:cNvPr>
            <p:cNvPicPr>
              <a:picLocks noChangeAspect="1"/>
            </p:cNvPicPr>
            <p:nvPr/>
          </p:nvPicPr>
          <p:blipFill>
            <a:blip r:embed="rId23">
              <a:extLst>
                <a:ext uri="{96DAC541-7B7A-43D3-8B79-37D633B846F1}">
                  <asvg:svgBlip xmlns:asvg="http://schemas.microsoft.com/office/drawing/2016/SVG/main" r:embed="rId24"/>
                </a:ext>
              </a:extLst>
            </a:blip>
            <a:srcRect l="36" t="26151" r="-37" b="15259"/>
            <a:stretch/>
          </p:blipFill>
          <p:spPr>
            <a:xfrm>
              <a:off x="4862624" y="5753006"/>
              <a:ext cx="694800" cy="406799"/>
            </a:xfrm>
            <a:prstGeom prst="rect">
              <a:avLst/>
            </a:prstGeom>
          </p:spPr>
        </p:pic>
        <p:pic>
          <p:nvPicPr>
            <p:cNvPr id="53" name="图形 52">
              <a:extLst>
                <a:ext uri="{FF2B5EF4-FFF2-40B4-BE49-F238E27FC236}">
                  <a16:creationId xmlns:a16="http://schemas.microsoft.com/office/drawing/2014/main" id="{150DBFFE-6117-5F4D-8EDE-48EA717B450C}"/>
                </a:ext>
              </a:extLst>
            </p:cNvPr>
            <p:cNvPicPr>
              <a:picLocks noChangeAspect="1"/>
            </p:cNvPicPr>
            <p:nvPr/>
          </p:nvPicPr>
          <p:blipFill>
            <a:blip r:embed="rId23">
              <a:extLst>
                <a:ext uri="{96DAC541-7B7A-43D3-8B79-37D633B846F1}">
                  <asvg:svgBlip xmlns:asvg="http://schemas.microsoft.com/office/drawing/2016/SVG/main" r:embed="rId24"/>
                </a:ext>
              </a:extLst>
            </a:blip>
            <a:srcRect l="36" t="26151" r="-37" b="15259"/>
            <a:stretch/>
          </p:blipFill>
          <p:spPr>
            <a:xfrm>
              <a:off x="7179909" y="5753006"/>
              <a:ext cx="694800" cy="406799"/>
            </a:xfrm>
            <a:prstGeom prst="rect">
              <a:avLst/>
            </a:prstGeom>
          </p:spPr>
        </p:pic>
        <p:pic>
          <p:nvPicPr>
            <p:cNvPr id="54" name="图形 53">
              <a:extLst>
                <a:ext uri="{FF2B5EF4-FFF2-40B4-BE49-F238E27FC236}">
                  <a16:creationId xmlns:a16="http://schemas.microsoft.com/office/drawing/2014/main" id="{C1DA9B08-EC90-DCA7-E58D-39FA752688C8}"/>
                </a:ext>
              </a:extLst>
            </p:cNvPr>
            <p:cNvPicPr>
              <a:picLocks noChangeAspect="1"/>
            </p:cNvPicPr>
            <p:nvPr/>
          </p:nvPicPr>
          <p:blipFill>
            <a:blip r:embed="rId23">
              <a:extLst>
                <a:ext uri="{96DAC541-7B7A-43D3-8B79-37D633B846F1}">
                  <asvg:svgBlip xmlns:asvg="http://schemas.microsoft.com/office/drawing/2016/SVG/main" r:embed="rId24"/>
                </a:ext>
              </a:extLst>
            </a:blip>
            <a:srcRect l="36" t="26151" r="-37" b="15259"/>
            <a:stretch/>
          </p:blipFill>
          <p:spPr>
            <a:xfrm>
              <a:off x="6021266" y="5753006"/>
              <a:ext cx="694800" cy="406799"/>
            </a:xfrm>
            <a:prstGeom prst="rect">
              <a:avLst/>
            </a:prstGeom>
          </p:spPr>
        </p:pic>
      </p:grpSp>
      <p:sp>
        <p:nvSpPr>
          <p:cNvPr id="55" name="文本框 54">
            <a:extLst>
              <a:ext uri="{FF2B5EF4-FFF2-40B4-BE49-F238E27FC236}">
                <a16:creationId xmlns:a16="http://schemas.microsoft.com/office/drawing/2014/main" id="{12789AC4-EF2A-FFC5-2E75-F4487F0ACA6E}"/>
              </a:ext>
            </a:extLst>
          </p:cNvPr>
          <p:cNvSpPr txBox="1"/>
          <p:nvPr/>
        </p:nvSpPr>
        <p:spPr>
          <a:xfrm>
            <a:off x="4850307" y="5025290"/>
            <a:ext cx="1831720" cy="307777"/>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Network Virtualization</a:t>
            </a:r>
            <a:endParaRPr kumimoji="1" lang="zh-CN" altLang="en-US" sz="1400" dirty="0">
              <a:latin typeface="Calibri" panose="020F0502020204030204" pitchFamily="34" charset="0"/>
              <a:cs typeface="Calibri" panose="020F0502020204030204" pitchFamily="34" charset="0"/>
            </a:endParaRPr>
          </a:p>
        </p:txBody>
      </p:sp>
      <p:sp>
        <p:nvSpPr>
          <p:cNvPr id="56" name="文本框 55">
            <a:extLst>
              <a:ext uri="{FF2B5EF4-FFF2-40B4-BE49-F238E27FC236}">
                <a16:creationId xmlns:a16="http://schemas.microsoft.com/office/drawing/2014/main" id="{96A0E004-CA2A-26B6-B4E1-2D1B45C6CC9B}"/>
              </a:ext>
            </a:extLst>
          </p:cNvPr>
          <p:cNvSpPr txBox="1"/>
          <p:nvPr/>
        </p:nvSpPr>
        <p:spPr>
          <a:xfrm>
            <a:off x="5229546" y="5385626"/>
            <a:ext cx="1319527" cy="307777"/>
          </a:xfrm>
          <a:prstGeom prst="rect">
            <a:avLst/>
          </a:prstGeom>
          <a:noFill/>
        </p:spPr>
        <p:txBody>
          <a:bodyPr wrap="square" rtlCol="0">
            <a:spAutoFit/>
          </a:bodyPr>
          <a:lstStyle/>
          <a:p>
            <a:pPr algn="ctr"/>
            <a:r>
              <a:rPr kumimoji="1" lang="en-US" altLang="zh-CN" sz="1400" dirty="0">
                <a:latin typeface="Calibri" panose="020F0502020204030204" pitchFamily="34" charset="0"/>
                <a:cs typeface="Calibri" panose="020F0502020204030204" pitchFamily="34" charset="0"/>
              </a:rPr>
              <a:t>Underlay Agent</a:t>
            </a:r>
            <a:endParaRPr kumimoji="1" lang="zh-CN" altLang="en-US" sz="1400" dirty="0">
              <a:latin typeface="Calibri" panose="020F0502020204030204" pitchFamily="34" charset="0"/>
              <a:cs typeface="Calibri" panose="020F0502020204030204" pitchFamily="34" charset="0"/>
            </a:endParaRPr>
          </a:p>
        </p:txBody>
      </p:sp>
      <p:cxnSp>
        <p:nvCxnSpPr>
          <p:cNvPr id="57" name="直线连接符 27">
            <a:extLst>
              <a:ext uri="{FF2B5EF4-FFF2-40B4-BE49-F238E27FC236}">
                <a16:creationId xmlns:a16="http://schemas.microsoft.com/office/drawing/2014/main" id="{5FAB08D0-B59D-2736-CE5E-3D0197B66DEC}"/>
              </a:ext>
            </a:extLst>
          </p:cNvPr>
          <p:cNvCxnSpPr>
            <a:cxnSpLocks/>
          </p:cNvCxnSpPr>
          <p:nvPr/>
        </p:nvCxnSpPr>
        <p:spPr>
          <a:xfrm>
            <a:off x="3178077" y="5693310"/>
            <a:ext cx="517618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线箭头连接符 42">
            <a:extLst>
              <a:ext uri="{FF2B5EF4-FFF2-40B4-BE49-F238E27FC236}">
                <a16:creationId xmlns:a16="http://schemas.microsoft.com/office/drawing/2014/main" id="{C04ADA0A-D24F-2620-3F1A-2A0D0CEE4115}"/>
              </a:ext>
            </a:extLst>
          </p:cNvPr>
          <p:cNvCxnSpPr>
            <a:cxnSpLocks/>
          </p:cNvCxnSpPr>
          <p:nvPr/>
        </p:nvCxnSpPr>
        <p:spPr>
          <a:xfrm flipH="1" flipV="1">
            <a:off x="4509816" y="2936458"/>
            <a:ext cx="208190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64">
            <a:extLst>
              <a:ext uri="{FF2B5EF4-FFF2-40B4-BE49-F238E27FC236}">
                <a16:creationId xmlns:a16="http://schemas.microsoft.com/office/drawing/2014/main" id="{F3CEBA5F-C8A3-E94C-BDBC-E637C201BFAB}"/>
              </a:ext>
            </a:extLst>
          </p:cNvPr>
          <p:cNvCxnSpPr>
            <a:cxnSpLocks/>
          </p:cNvCxnSpPr>
          <p:nvPr/>
        </p:nvCxnSpPr>
        <p:spPr>
          <a:xfrm>
            <a:off x="4003416" y="3986993"/>
            <a:ext cx="0" cy="5949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8">
            <a:extLst>
              <a:ext uri="{FF2B5EF4-FFF2-40B4-BE49-F238E27FC236}">
                <a16:creationId xmlns:a16="http://schemas.microsoft.com/office/drawing/2014/main" id="{1C52CFD3-8596-754A-2CB8-5E85AFF2BCDE}"/>
              </a:ext>
            </a:extLst>
          </p:cNvPr>
          <p:cNvCxnSpPr>
            <a:cxnSpLocks/>
          </p:cNvCxnSpPr>
          <p:nvPr/>
        </p:nvCxnSpPr>
        <p:spPr>
          <a:xfrm>
            <a:off x="2608189" y="3986993"/>
            <a:ext cx="0" cy="1552521"/>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线箭头连接符 69">
            <a:extLst>
              <a:ext uri="{FF2B5EF4-FFF2-40B4-BE49-F238E27FC236}">
                <a16:creationId xmlns:a16="http://schemas.microsoft.com/office/drawing/2014/main" id="{07D7D3AE-A293-417A-FDC3-7F9EED6710E1}"/>
              </a:ext>
            </a:extLst>
          </p:cNvPr>
          <p:cNvCxnSpPr>
            <a:cxnSpLocks/>
          </p:cNvCxnSpPr>
          <p:nvPr/>
        </p:nvCxnSpPr>
        <p:spPr>
          <a:xfrm>
            <a:off x="2596956" y="5539514"/>
            <a:ext cx="109177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71">
            <a:extLst>
              <a:ext uri="{FF2B5EF4-FFF2-40B4-BE49-F238E27FC236}">
                <a16:creationId xmlns:a16="http://schemas.microsoft.com/office/drawing/2014/main" id="{F46CBE57-FFE5-77A4-D7FE-2A92D114C34E}"/>
              </a:ext>
            </a:extLst>
          </p:cNvPr>
          <p:cNvCxnSpPr>
            <a:cxnSpLocks/>
          </p:cNvCxnSpPr>
          <p:nvPr/>
        </p:nvCxnSpPr>
        <p:spPr>
          <a:xfrm>
            <a:off x="7868064" y="5539514"/>
            <a:ext cx="672391"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5" name="组合 64">
            <a:extLst>
              <a:ext uri="{FF2B5EF4-FFF2-40B4-BE49-F238E27FC236}">
                <a16:creationId xmlns:a16="http://schemas.microsoft.com/office/drawing/2014/main" id="{0DE4EBD8-CF9B-6661-B30B-EBCA980D89D9}"/>
              </a:ext>
            </a:extLst>
          </p:cNvPr>
          <p:cNvGrpSpPr/>
          <p:nvPr/>
        </p:nvGrpSpPr>
        <p:grpSpPr>
          <a:xfrm>
            <a:off x="1049189" y="2772336"/>
            <a:ext cx="1185197" cy="917267"/>
            <a:chOff x="1192064" y="1254813"/>
            <a:chExt cx="1185197" cy="917267"/>
          </a:xfrm>
        </p:grpSpPr>
        <p:sp>
          <p:nvSpPr>
            <p:cNvPr id="66" name="文本框 65">
              <a:extLst>
                <a:ext uri="{FF2B5EF4-FFF2-40B4-BE49-F238E27FC236}">
                  <a16:creationId xmlns:a16="http://schemas.microsoft.com/office/drawing/2014/main" id="{79F53C93-ACE5-19D8-DF84-8810CEC2C58B}"/>
                </a:ext>
              </a:extLst>
            </p:cNvPr>
            <p:cNvSpPr txBox="1"/>
            <p:nvPr/>
          </p:nvSpPr>
          <p:spPr>
            <a:xfrm>
              <a:off x="1192064" y="1648860"/>
              <a:ext cx="1185197" cy="523220"/>
            </a:xfrm>
            <a:prstGeom prst="rect">
              <a:avLst/>
            </a:prstGeom>
            <a:noFill/>
          </p:spPr>
          <p:txBody>
            <a:bodyPr wrap="none" rtlCol="0">
              <a:spAutoFit/>
            </a:bodyPr>
            <a:lstStyle/>
            <a:p>
              <a:pPr algn="ctr"/>
              <a:r>
                <a:rPr kumimoji="1" lang="en-US" altLang="zh-CN" sz="1400" dirty="0">
                  <a:latin typeface="Calibri" panose="020F0502020204030204" pitchFamily="34" charset="0"/>
                  <a:cs typeface="Calibri" panose="020F0502020204030204" pitchFamily="34" charset="0"/>
                </a:rPr>
                <a:t>Control-Plane</a:t>
              </a:r>
            </a:p>
            <a:p>
              <a:pPr algn="ctr"/>
              <a:r>
                <a:rPr kumimoji="1" lang="en-US" altLang="zh-CN" sz="1400" dirty="0">
                  <a:latin typeface="Calibri" panose="020F0502020204030204" pitchFamily="34" charset="0"/>
                  <a:cs typeface="Calibri" panose="020F0502020204030204" pitchFamily="34" charset="0"/>
                </a:rPr>
                <a:t>Cluster Info</a:t>
              </a:r>
            </a:p>
          </p:txBody>
        </p:sp>
        <p:pic>
          <p:nvPicPr>
            <p:cNvPr id="67" name="图形 66">
              <a:extLst>
                <a:ext uri="{FF2B5EF4-FFF2-40B4-BE49-F238E27FC236}">
                  <a16:creationId xmlns:a16="http://schemas.microsoft.com/office/drawing/2014/main" id="{F6712EA6-81A5-8273-8DB0-6530B63A6FB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599996" y="1254813"/>
              <a:ext cx="369332" cy="369332"/>
            </a:xfrm>
            <a:prstGeom prst="rect">
              <a:avLst/>
            </a:prstGeom>
          </p:spPr>
        </p:pic>
      </p:grpSp>
      <p:grpSp>
        <p:nvGrpSpPr>
          <p:cNvPr id="68" name="组合 67">
            <a:extLst>
              <a:ext uri="{FF2B5EF4-FFF2-40B4-BE49-F238E27FC236}">
                <a16:creationId xmlns:a16="http://schemas.microsoft.com/office/drawing/2014/main" id="{9518A5DD-5052-4A12-DF4E-FCE00E072935}"/>
              </a:ext>
            </a:extLst>
          </p:cNvPr>
          <p:cNvGrpSpPr/>
          <p:nvPr/>
        </p:nvGrpSpPr>
        <p:grpSpPr>
          <a:xfrm>
            <a:off x="9555670" y="2812058"/>
            <a:ext cx="815223" cy="837823"/>
            <a:chOff x="9698545" y="1540713"/>
            <a:chExt cx="815223" cy="837823"/>
          </a:xfrm>
        </p:grpSpPr>
        <p:pic>
          <p:nvPicPr>
            <p:cNvPr id="69" name="图形 68">
              <a:extLst>
                <a:ext uri="{FF2B5EF4-FFF2-40B4-BE49-F238E27FC236}">
                  <a16:creationId xmlns:a16="http://schemas.microsoft.com/office/drawing/2014/main" id="{EC6A0157-581B-F048-C576-95A0A1FC49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942212" y="1540713"/>
              <a:ext cx="327888" cy="327888"/>
            </a:xfrm>
            <a:prstGeom prst="rect">
              <a:avLst/>
            </a:prstGeom>
          </p:spPr>
        </p:pic>
        <p:sp>
          <p:nvSpPr>
            <p:cNvPr id="70" name="文本框 69">
              <a:extLst>
                <a:ext uri="{FF2B5EF4-FFF2-40B4-BE49-F238E27FC236}">
                  <a16:creationId xmlns:a16="http://schemas.microsoft.com/office/drawing/2014/main" id="{E8B37CF4-41DF-724D-5A8F-575CDF5340CE}"/>
                </a:ext>
              </a:extLst>
            </p:cNvPr>
            <p:cNvSpPr txBox="1"/>
            <p:nvPr/>
          </p:nvSpPr>
          <p:spPr>
            <a:xfrm>
              <a:off x="9698545" y="1855316"/>
              <a:ext cx="815223" cy="523220"/>
            </a:xfrm>
            <a:prstGeom prst="rect">
              <a:avLst/>
            </a:prstGeom>
            <a:noFill/>
          </p:spPr>
          <p:txBody>
            <a:bodyPr wrap="none" rtlCol="0">
              <a:spAutoFit/>
            </a:bodyPr>
            <a:lstStyle/>
            <a:p>
              <a:pPr algn="ctr"/>
              <a:r>
                <a:rPr kumimoji="1" lang="en-US" altLang="zh-CN" sz="1400" dirty="0">
                  <a:latin typeface="Calibri" panose="020F0502020204030204" pitchFamily="34" charset="0"/>
                  <a:cs typeface="Calibri" panose="020F0502020204030204" pitchFamily="34" charset="0"/>
                </a:rPr>
                <a:t>Network</a:t>
              </a:r>
            </a:p>
            <a:p>
              <a:pPr algn="ctr"/>
              <a:r>
                <a:rPr kumimoji="1" lang="en-US" altLang="zh-CN" sz="1400" dirty="0">
                  <a:latin typeface="Calibri" panose="020F0502020204030204" pitchFamily="34" charset="0"/>
                  <a:cs typeface="Calibri" panose="020F0502020204030204" pitchFamily="34" charset="0"/>
                </a:rPr>
                <a:t>Issues</a:t>
              </a:r>
            </a:p>
          </p:txBody>
        </p:sp>
      </p:grpSp>
      <p:cxnSp>
        <p:nvCxnSpPr>
          <p:cNvPr id="72" name="直线箭头连接符 76">
            <a:extLst>
              <a:ext uri="{FF2B5EF4-FFF2-40B4-BE49-F238E27FC236}">
                <a16:creationId xmlns:a16="http://schemas.microsoft.com/office/drawing/2014/main" id="{827C174D-D5FB-561C-96A0-3B04EDB2E2FF}"/>
              </a:ext>
            </a:extLst>
          </p:cNvPr>
          <p:cNvCxnSpPr>
            <a:cxnSpLocks/>
          </p:cNvCxnSpPr>
          <p:nvPr/>
        </p:nvCxnSpPr>
        <p:spPr>
          <a:xfrm flipV="1">
            <a:off x="8527059" y="4021138"/>
            <a:ext cx="0" cy="1518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D0073E6F-DE25-35A6-F66A-8C6656460CC8}"/>
              </a:ext>
            </a:extLst>
          </p:cNvPr>
          <p:cNvSpPr txBox="1"/>
          <p:nvPr/>
        </p:nvSpPr>
        <p:spPr>
          <a:xfrm>
            <a:off x="3250423" y="4525444"/>
            <a:ext cx="945003" cy="523220"/>
          </a:xfrm>
          <a:prstGeom prst="rect">
            <a:avLst/>
          </a:prstGeom>
          <a:noFill/>
        </p:spPr>
        <p:txBody>
          <a:bodyPr wrap="square" rtlCol="0">
            <a:spAutoFit/>
          </a:bodyPr>
          <a:lstStyle/>
          <a:p>
            <a:pPr algn="ctr"/>
            <a:r>
              <a:rPr kumimoji="1" lang="en-US" altLang="zh-CN" sz="1400" b="1" dirty="0">
                <a:latin typeface="Calibri" panose="020F0502020204030204" pitchFamily="34" charset="0"/>
                <a:cs typeface="Calibri" panose="020F0502020204030204" pitchFamily="34" charset="0"/>
              </a:rPr>
              <a:t>Ping List</a:t>
            </a:r>
          </a:p>
          <a:p>
            <a:pPr algn="ctr"/>
            <a:r>
              <a:rPr kumimoji="1" lang="en-US" altLang="zh-CN" sz="1400" b="1" dirty="0">
                <a:latin typeface="Calibri" panose="020F0502020204030204" pitchFamily="34" charset="0"/>
                <a:cs typeface="Calibri" panose="020F0502020204030204" pitchFamily="34" charset="0"/>
              </a:rPr>
              <a:t>Activation</a:t>
            </a:r>
            <a:endParaRPr kumimoji="1" lang="zh-CN" altLang="en-US" sz="1400" b="1" dirty="0">
              <a:latin typeface="Calibri" panose="020F0502020204030204" pitchFamily="34" charset="0"/>
              <a:cs typeface="Calibri" panose="020F0502020204030204" pitchFamily="34" charset="0"/>
            </a:endParaRPr>
          </a:p>
        </p:txBody>
      </p:sp>
      <p:cxnSp>
        <p:nvCxnSpPr>
          <p:cNvPr id="74" name="直线箭头连接符 81">
            <a:extLst>
              <a:ext uri="{FF2B5EF4-FFF2-40B4-BE49-F238E27FC236}">
                <a16:creationId xmlns:a16="http://schemas.microsoft.com/office/drawing/2014/main" id="{3EBECD9D-B5FB-09EB-EE25-D21614CDC879}"/>
              </a:ext>
            </a:extLst>
          </p:cNvPr>
          <p:cNvCxnSpPr>
            <a:cxnSpLocks/>
          </p:cNvCxnSpPr>
          <p:nvPr/>
        </p:nvCxnSpPr>
        <p:spPr>
          <a:xfrm>
            <a:off x="3289297" y="4787054"/>
            <a:ext cx="88792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线连接符 91">
            <a:extLst>
              <a:ext uri="{FF2B5EF4-FFF2-40B4-BE49-F238E27FC236}">
                <a16:creationId xmlns:a16="http://schemas.microsoft.com/office/drawing/2014/main" id="{9E54C063-A3DE-0F6F-55A0-F62396C1A1C8}"/>
              </a:ext>
            </a:extLst>
          </p:cNvPr>
          <p:cNvCxnSpPr>
            <a:cxnSpLocks/>
          </p:cNvCxnSpPr>
          <p:nvPr/>
        </p:nvCxnSpPr>
        <p:spPr>
          <a:xfrm>
            <a:off x="3178077" y="5374655"/>
            <a:ext cx="517618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线连接符 92">
            <a:extLst>
              <a:ext uri="{FF2B5EF4-FFF2-40B4-BE49-F238E27FC236}">
                <a16:creationId xmlns:a16="http://schemas.microsoft.com/office/drawing/2014/main" id="{B1AA82E0-2BD3-C653-E928-1930C1EEB781}"/>
              </a:ext>
            </a:extLst>
          </p:cNvPr>
          <p:cNvCxnSpPr>
            <a:cxnSpLocks/>
          </p:cNvCxnSpPr>
          <p:nvPr/>
        </p:nvCxnSpPr>
        <p:spPr>
          <a:xfrm>
            <a:off x="3178077" y="5009525"/>
            <a:ext cx="517618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线箭头连接符 94">
            <a:extLst>
              <a:ext uri="{FF2B5EF4-FFF2-40B4-BE49-F238E27FC236}">
                <a16:creationId xmlns:a16="http://schemas.microsoft.com/office/drawing/2014/main" id="{C8452FEF-6724-DDCB-418E-26E224570811}"/>
              </a:ext>
            </a:extLst>
          </p:cNvPr>
          <p:cNvCxnSpPr>
            <a:cxnSpLocks/>
            <a:stCxn id="16" idx="0"/>
          </p:cNvCxnSpPr>
          <p:nvPr/>
        </p:nvCxnSpPr>
        <p:spPr>
          <a:xfrm flipV="1">
            <a:off x="8936269" y="4021138"/>
            <a:ext cx="25034" cy="2456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64A992A9-3D9A-9442-E4FA-9D832018D980}"/>
              </a:ext>
            </a:extLst>
          </p:cNvPr>
          <p:cNvSpPr txBox="1"/>
          <p:nvPr/>
        </p:nvSpPr>
        <p:spPr>
          <a:xfrm>
            <a:off x="2833972" y="2709587"/>
            <a:ext cx="1675844" cy="523220"/>
          </a:xfrm>
          <a:prstGeom prst="rect">
            <a:avLst/>
          </a:prstGeom>
          <a:noFill/>
        </p:spPr>
        <p:txBody>
          <a:bodyPr wrap="square" rtlCol="0">
            <a:spAutoFit/>
          </a:bodyPr>
          <a:lstStyle/>
          <a:p>
            <a:pPr algn="ctr"/>
            <a:r>
              <a:rPr kumimoji="1" lang="en-US" altLang="zh-CN" sz="1400" b="1" dirty="0">
                <a:latin typeface="Calibri" panose="020F0502020204030204" pitchFamily="34" charset="0"/>
                <a:cs typeface="Calibri" panose="020F0502020204030204" pitchFamily="34" charset="0"/>
              </a:rPr>
              <a:t>Skeleton-Optimized</a:t>
            </a:r>
          </a:p>
          <a:p>
            <a:pPr algn="ctr"/>
            <a:r>
              <a:rPr kumimoji="1" lang="en-US" altLang="zh-CN" sz="1400" b="1" dirty="0">
                <a:latin typeface="Calibri" panose="020F0502020204030204" pitchFamily="34" charset="0"/>
                <a:cs typeface="Calibri" panose="020F0502020204030204" pitchFamily="34" charset="0"/>
              </a:rPr>
              <a:t>Ping List Generation</a:t>
            </a:r>
            <a:endParaRPr kumimoji="1" lang="zh-CN" altLang="en-US" sz="1400" b="1" dirty="0">
              <a:latin typeface="Calibri" panose="020F0502020204030204" pitchFamily="34" charset="0"/>
              <a:cs typeface="Calibri" panose="020F0502020204030204" pitchFamily="34" charset="0"/>
            </a:endParaRPr>
          </a:p>
        </p:txBody>
      </p:sp>
      <p:pic>
        <p:nvPicPr>
          <p:cNvPr id="79" name="图形 78">
            <a:extLst>
              <a:ext uri="{FF2B5EF4-FFF2-40B4-BE49-F238E27FC236}">
                <a16:creationId xmlns:a16="http://schemas.microsoft.com/office/drawing/2014/main" id="{BC0FBF1C-0AC2-94F0-7972-9B86D710447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452237" y="2772872"/>
            <a:ext cx="396651" cy="396651"/>
          </a:xfrm>
          <a:prstGeom prst="rect">
            <a:avLst/>
          </a:prstGeom>
        </p:spPr>
      </p:pic>
      <p:cxnSp>
        <p:nvCxnSpPr>
          <p:cNvPr id="80" name="直线箭头连接符 99">
            <a:extLst>
              <a:ext uri="{FF2B5EF4-FFF2-40B4-BE49-F238E27FC236}">
                <a16:creationId xmlns:a16="http://schemas.microsoft.com/office/drawing/2014/main" id="{70602E3E-8E11-CB16-D9AF-8FB3D81D2183}"/>
              </a:ext>
            </a:extLst>
          </p:cNvPr>
          <p:cNvCxnSpPr>
            <a:cxnSpLocks/>
          </p:cNvCxnSpPr>
          <p:nvPr/>
        </p:nvCxnSpPr>
        <p:spPr>
          <a:xfrm flipH="1">
            <a:off x="3010335" y="3190986"/>
            <a:ext cx="119001" cy="2954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103">
            <a:extLst>
              <a:ext uri="{FF2B5EF4-FFF2-40B4-BE49-F238E27FC236}">
                <a16:creationId xmlns:a16="http://schemas.microsoft.com/office/drawing/2014/main" id="{ED0BC03A-2876-C9F7-8F14-EE91B296D44B}"/>
              </a:ext>
            </a:extLst>
          </p:cNvPr>
          <p:cNvCxnSpPr>
            <a:cxnSpLocks/>
          </p:cNvCxnSpPr>
          <p:nvPr/>
        </p:nvCxnSpPr>
        <p:spPr>
          <a:xfrm>
            <a:off x="3798280" y="3191128"/>
            <a:ext cx="118800" cy="295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线箭头连接符 110">
            <a:extLst>
              <a:ext uri="{FF2B5EF4-FFF2-40B4-BE49-F238E27FC236}">
                <a16:creationId xmlns:a16="http://schemas.microsoft.com/office/drawing/2014/main" id="{420E532D-74AC-2D15-BC59-9323B4B149D3}"/>
              </a:ext>
            </a:extLst>
          </p:cNvPr>
          <p:cNvCxnSpPr>
            <a:cxnSpLocks/>
          </p:cNvCxnSpPr>
          <p:nvPr/>
        </p:nvCxnSpPr>
        <p:spPr>
          <a:xfrm>
            <a:off x="1992294" y="2967037"/>
            <a:ext cx="43326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线箭头连接符 113">
            <a:extLst>
              <a:ext uri="{FF2B5EF4-FFF2-40B4-BE49-F238E27FC236}">
                <a16:creationId xmlns:a16="http://schemas.microsoft.com/office/drawing/2014/main" id="{2588EED7-91F6-2B50-E322-FBC9A06BB838}"/>
              </a:ext>
            </a:extLst>
          </p:cNvPr>
          <p:cNvCxnSpPr>
            <a:cxnSpLocks/>
          </p:cNvCxnSpPr>
          <p:nvPr/>
        </p:nvCxnSpPr>
        <p:spPr>
          <a:xfrm>
            <a:off x="9250587" y="2967037"/>
            <a:ext cx="4371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114">
            <a:extLst>
              <a:ext uri="{FF2B5EF4-FFF2-40B4-BE49-F238E27FC236}">
                <a16:creationId xmlns:a16="http://schemas.microsoft.com/office/drawing/2014/main" id="{BA349BF0-CE91-EB3F-CDEA-488EB6B65D6D}"/>
              </a:ext>
            </a:extLst>
          </p:cNvPr>
          <p:cNvCxnSpPr>
            <a:cxnSpLocks/>
          </p:cNvCxnSpPr>
          <p:nvPr/>
        </p:nvCxnSpPr>
        <p:spPr>
          <a:xfrm flipV="1">
            <a:off x="7342910" y="3191128"/>
            <a:ext cx="118800" cy="295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线箭头连接符 116">
            <a:extLst>
              <a:ext uri="{FF2B5EF4-FFF2-40B4-BE49-F238E27FC236}">
                <a16:creationId xmlns:a16="http://schemas.microsoft.com/office/drawing/2014/main" id="{C38EA8D6-8D54-4579-182F-58BA6E2FBADB}"/>
              </a:ext>
            </a:extLst>
          </p:cNvPr>
          <p:cNvCxnSpPr>
            <a:cxnSpLocks/>
          </p:cNvCxnSpPr>
          <p:nvPr/>
        </p:nvCxnSpPr>
        <p:spPr>
          <a:xfrm flipH="1" flipV="1">
            <a:off x="8551001" y="3191128"/>
            <a:ext cx="118800" cy="295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线箭头连接符 137">
            <a:extLst>
              <a:ext uri="{FF2B5EF4-FFF2-40B4-BE49-F238E27FC236}">
                <a16:creationId xmlns:a16="http://schemas.microsoft.com/office/drawing/2014/main" id="{44237767-DD91-5D6A-D951-23D78AB6922E}"/>
              </a:ext>
            </a:extLst>
          </p:cNvPr>
          <p:cNvCxnSpPr>
            <a:cxnSpLocks/>
            <a:stCxn id="53" idx="0"/>
            <a:endCxn id="22" idx="1"/>
          </p:cNvCxnSpPr>
          <p:nvPr/>
        </p:nvCxnSpPr>
        <p:spPr>
          <a:xfrm flipH="1" flipV="1">
            <a:off x="6977743" y="6182130"/>
            <a:ext cx="526388" cy="210317"/>
          </a:xfrm>
          <a:prstGeom prst="straightConnector1">
            <a:avLst/>
          </a:prstGeom>
          <a:ln w="28575">
            <a:solidFill>
              <a:schemeClr val="accent6">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直线箭头连接符 140">
            <a:extLst>
              <a:ext uri="{FF2B5EF4-FFF2-40B4-BE49-F238E27FC236}">
                <a16:creationId xmlns:a16="http://schemas.microsoft.com/office/drawing/2014/main" id="{2897ADE7-7F58-9A77-FA84-776E1C1566FF}"/>
              </a:ext>
            </a:extLst>
          </p:cNvPr>
          <p:cNvCxnSpPr>
            <a:cxnSpLocks/>
            <a:stCxn id="54" idx="0"/>
            <a:endCxn id="20" idx="1"/>
          </p:cNvCxnSpPr>
          <p:nvPr/>
        </p:nvCxnSpPr>
        <p:spPr>
          <a:xfrm flipH="1" flipV="1">
            <a:off x="6170025" y="6182130"/>
            <a:ext cx="175463" cy="210317"/>
          </a:xfrm>
          <a:prstGeom prst="straightConnector1">
            <a:avLst/>
          </a:prstGeom>
          <a:ln w="28575">
            <a:solidFill>
              <a:schemeClr val="accent6">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直线箭头连接符 143">
            <a:extLst>
              <a:ext uri="{FF2B5EF4-FFF2-40B4-BE49-F238E27FC236}">
                <a16:creationId xmlns:a16="http://schemas.microsoft.com/office/drawing/2014/main" id="{1AE2A274-C981-3A77-B9C1-D0876DD256B7}"/>
              </a:ext>
            </a:extLst>
          </p:cNvPr>
          <p:cNvCxnSpPr>
            <a:cxnSpLocks/>
            <a:stCxn id="52" idx="0"/>
            <a:endCxn id="19" idx="1"/>
          </p:cNvCxnSpPr>
          <p:nvPr/>
        </p:nvCxnSpPr>
        <p:spPr>
          <a:xfrm flipV="1">
            <a:off x="5186846" y="6182130"/>
            <a:ext cx="175462" cy="210317"/>
          </a:xfrm>
          <a:prstGeom prst="straightConnector1">
            <a:avLst/>
          </a:prstGeom>
          <a:ln w="28575">
            <a:solidFill>
              <a:schemeClr val="accent6">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9" name="直线箭头连接符 146">
            <a:extLst>
              <a:ext uri="{FF2B5EF4-FFF2-40B4-BE49-F238E27FC236}">
                <a16:creationId xmlns:a16="http://schemas.microsoft.com/office/drawing/2014/main" id="{497F7118-612E-87BF-8A35-1243269288E6}"/>
              </a:ext>
            </a:extLst>
          </p:cNvPr>
          <p:cNvCxnSpPr>
            <a:cxnSpLocks/>
            <a:stCxn id="51" idx="0"/>
            <a:endCxn id="18" idx="1"/>
          </p:cNvCxnSpPr>
          <p:nvPr/>
        </p:nvCxnSpPr>
        <p:spPr>
          <a:xfrm flipV="1">
            <a:off x="4028204" y="6182130"/>
            <a:ext cx="526387" cy="210317"/>
          </a:xfrm>
          <a:prstGeom prst="straightConnector1">
            <a:avLst/>
          </a:prstGeom>
          <a:ln w="28575">
            <a:solidFill>
              <a:schemeClr val="accent6">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8CCB9E51-C5C3-DE52-67B3-A40A79D942F6}"/>
              </a:ext>
            </a:extLst>
          </p:cNvPr>
          <p:cNvSpPr txBox="1"/>
          <p:nvPr/>
        </p:nvSpPr>
        <p:spPr>
          <a:xfrm>
            <a:off x="9250587" y="4943568"/>
            <a:ext cx="348172" cy="369332"/>
          </a:xfrm>
          <a:prstGeom prst="rect">
            <a:avLst/>
          </a:prstGeom>
          <a:noFill/>
        </p:spPr>
        <p:txBody>
          <a:bodyPr wrap="square" rtlCol="0">
            <a:spAutoFit/>
          </a:bodyPr>
          <a:lstStyle/>
          <a:p>
            <a:pPr algn="ctr"/>
            <a:r>
              <a:rPr kumimoji="1" lang="en-US" altLang="zh-CN" b="1" dirty="0">
                <a:latin typeface="Calibri" panose="020F0502020204030204" pitchFamily="34" charset="0"/>
                <a:cs typeface="Calibri" panose="020F0502020204030204" pitchFamily="34" charset="0"/>
              </a:rPr>
              <a:t>…</a:t>
            </a:r>
            <a:endParaRPr kumimoji="1" lang="zh-CN" altLang="en-US" b="1" dirty="0">
              <a:latin typeface="Calibri" panose="020F0502020204030204" pitchFamily="34" charset="0"/>
              <a:cs typeface="Calibri" panose="020F0502020204030204" pitchFamily="34" charset="0"/>
            </a:endParaRPr>
          </a:p>
        </p:txBody>
      </p:sp>
      <p:sp>
        <p:nvSpPr>
          <p:cNvPr id="91" name="文本框 90">
            <a:extLst>
              <a:ext uri="{FF2B5EF4-FFF2-40B4-BE49-F238E27FC236}">
                <a16:creationId xmlns:a16="http://schemas.microsoft.com/office/drawing/2014/main" id="{A7A36DD4-746A-F475-9186-CB83EA39092C}"/>
              </a:ext>
            </a:extLst>
          </p:cNvPr>
          <p:cNvSpPr txBox="1"/>
          <p:nvPr/>
        </p:nvSpPr>
        <p:spPr>
          <a:xfrm>
            <a:off x="1855279" y="4943568"/>
            <a:ext cx="348172" cy="369332"/>
          </a:xfrm>
          <a:prstGeom prst="rect">
            <a:avLst/>
          </a:prstGeom>
          <a:noFill/>
        </p:spPr>
        <p:txBody>
          <a:bodyPr wrap="square" rtlCol="0">
            <a:spAutoFit/>
          </a:bodyPr>
          <a:lstStyle/>
          <a:p>
            <a:pPr algn="ctr"/>
            <a:r>
              <a:rPr kumimoji="1" lang="en-US" altLang="zh-CN" b="1" dirty="0">
                <a:latin typeface="Calibri" panose="020F0502020204030204" pitchFamily="34" charset="0"/>
                <a:cs typeface="Calibri" panose="020F0502020204030204" pitchFamily="34" charset="0"/>
              </a:rPr>
              <a:t>…</a:t>
            </a:r>
            <a:endParaRPr kumimoji="1" lang="zh-CN" altLang="en-US" b="1" dirty="0">
              <a:latin typeface="Calibri" panose="020F0502020204030204" pitchFamily="34" charset="0"/>
              <a:cs typeface="Calibri" panose="020F0502020204030204" pitchFamily="34" charset="0"/>
            </a:endParaRPr>
          </a:p>
        </p:txBody>
      </p:sp>
      <p:sp>
        <p:nvSpPr>
          <p:cNvPr id="92" name="文本框 91">
            <a:extLst>
              <a:ext uri="{FF2B5EF4-FFF2-40B4-BE49-F238E27FC236}">
                <a16:creationId xmlns:a16="http://schemas.microsoft.com/office/drawing/2014/main" id="{D7A60362-0ECA-E931-DF51-AC186E4FC1B3}"/>
              </a:ext>
            </a:extLst>
          </p:cNvPr>
          <p:cNvSpPr txBox="1"/>
          <p:nvPr/>
        </p:nvSpPr>
        <p:spPr>
          <a:xfrm>
            <a:off x="1552600" y="4471339"/>
            <a:ext cx="953530" cy="646331"/>
          </a:xfrm>
          <a:prstGeom prst="rect">
            <a:avLst/>
          </a:prstGeom>
          <a:noFill/>
        </p:spPr>
        <p:txBody>
          <a:bodyPr wrap="square" rtlCol="0">
            <a:spAutoFit/>
          </a:bodyPr>
          <a:lstStyle/>
          <a:p>
            <a:pPr algn="ctr"/>
            <a:r>
              <a:rPr kumimoji="1" lang="en-US" altLang="zh-CN" i="1" dirty="0">
                <a:latin typeface="Calibri" panose="020F0502020204030204" pitchFamily="34" charset="0"/>
                <a:cs typeface="Calibri" panose="020F0502020204030204" pitchFamily="34" charset="0"/>
              </a:rPr>
              <a:t>Physical</a:t>
            </a:r>
          </a:p>
          <a:p>
            <a:pPr algn="ctr"/>
            <a:r>
              <a:rPr kumimoji="1" lang="en-US" altLang="zh-CN" i="1" dirty="0">
                <a:latin typeface="Calibri" panose="020F0502020204030204" pitchFamily="34" charset="0"/>
                <a:cs typeface="Calibri" panose="020F0502020204030204" pitchFamily="34" charset="0"/>
              </a:rPr>
              <a:t>Hosts</a:t>
            </a:r>
            <a:endParaRPr kumimoji="1" lang="zh-CN" altLang="en-US" i="1" dirty="0">
              <a:latin typeface="Calibri" panose="020F0502020204030204" pitchFamily="34" charset="0"/>
              <a:cs typeface="Calibri" panose="020F0502020204030204" pitchFamily="34" charset="0"/>
            </a:endParaRPr>
          </a:p>
        </p:txBody>
      </p:sp>
      <p:sp>
        <p:nvSpPr>
          <p:cNvPr id="93" name="文本框 92">
            <a:extLst>
              <a:ext uri="{FF2B5EF4-FFF2-40B4-BE49-F238E27FC236}">
                <a16:creationId xmlns:a16="http://schemas.microsoft.com/office/drawing/2014/main" id="{25747AB9-D33B-ABA2-5100-005B64A6313E}"/>
              </a:ext>
            </a:extLst>
          </p:cNvPr>
          <p:cNvSpPr txBox="1"/>
          <p:nvPr/>
        </p:nvSpPr>
        <p:spPr>
          <a:xfrm>
            <a:off x="8947908" y="4471339"/>
            <a:ext cx="953530" cy="646331"/>
          </a:xfrm>
          <a:prstGeom prst="rect">
            <a:avLst/>
          </a:prstGeom>
          <a:noFill/>
        </p:spPr>
        <p:txBody>
          <a:bodyPr wrap="square" rtlCol="0">
            <a:spAutoFit/>
          </a:bodyPr>
          <a:lstStyle/>
          <a:p>
            <a:pPr algn="ctr"/>
            <a:r>
              <a:rPr kumimoji="1" lang="en-US" altLang="zh-CN" i="1" dirty="0">
                <a:latin typeface="Calibri" panose="020F0502020204030204" pitchFamily="34" charset="0"/>
                <a:cs typeface="Calibri" panose="020F0502020204030204" pitchFamily="34" charset="0"/>
              </a:rPr>
              <a:t>Physical</a:t>
            </a:r>
          </a:p>
          <a:p>
            <a:pPr algn="ctr"/>
            <a:r>
              <a:rPr kumimoji="1" lang="en-US" altLang="zh-CN" i="1" dirty="0">
                <a:latin typeface="Calibri" panose="020F0502020204030204" pitchFamily="34" charset="0"/>
                <a:cs typeface="Calibri" panose="020F0502020204030204" pitchFamily="34" charset="0"/>
              </a:rPr>
              <a:t>Hosts</a:t>
            </a:r>
            <a:endParaRPr kumimoji="1" lang="zh-CN" altLang="en-US" i="1" dirty="0">
              <a:latin typeface="Calibri" panose="020F0502020204030204" pitchFamily="34" charset="0"/>
              <a:cs typeface="Calibri" panose="020F0502020204030204" pitchFamily="34" charset="0"/>
            </a:endParaRPr>
          </a:p>
        </p:txBody>
      </p:sp>
      <p:cxnSp>
        <p:nvCxnSpPr>
          <p:cNvPr id="94" name="直线箭头连接符 162">
            <a:extLst>
              <a:ext uri="{FF2B5EF4-FFF2-40B4-BE49-F238E27FC236}">
                <a16:creationId xmlns:a16="http://schemas.microsoft.com/office/drawing/2014/main" id="{124EB05B-1416-9E83-3427-EE6F947468BE}"/>
              </a:ext>
            </a:extLst>
          </p:cNvPr>
          <p:cNvCxnSpPr>
            <a:cxnSpLocks/>
          </p:cNvCxnSpPr>
          <p:nvPr/>
        </p:nvCxnSpPr>
        <p:spPr>
          <a:xfrm>
            <a:off x="9250587" y="3504038"/>
            <a:ext cx="4371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5" name="组合 94">
            <a:extLst>
              <a:ext uri="{FF2B5EF4-FFF2-40B4-BE49-F238E27FC236}">
                <a16:creationId xmlns:a16="http://schemas.microsoft.com/office/drawing/2014/main" id="{D51A8009-8B1B-2098-1CFE-B28D1DDD56CC}"/>
              </a:ext>
            </a:extLst>
          </p:cNvPr>
          <p:cNvGrpSpPr/>
          <p:nvPr/>
        </p:nvGrpSpPr>
        <p:grpSpPr>
          <a:xfrm>
            <a:off x="5143556" y="5447080"/>
            <a:ext cx="73891" cy="203837"/>
            <a:chOff x="1302327" y="5671127"/>
            <a:chExt cx="73891" cy="203837"/>
          </a:xfrm>
        </p:grpSpPr>
        <p:cxnSp>
          <p:nvCxnSpPr>
            <p:cNvPr id="96" name="直线箭头连接符 9">
              <a:extLst>
                <a:ext uri="{FF2B5EF4-FFF2-40B4-BE49-F238E27FC236}">
                  <a16:creationId xmlns:a16="http://schemas.microsoft.com/office/drawing/2014/main" id="{3FA7D974-9E1D-FC97-C83E-D23D8174B294}"/>
                </a:ext>
              </a:extLst>
            </p:cNvPr>
            <p:cNvCxnSpPr/>
            <p:nvPr/>
          </p:nvCxnSpPr>
          <p:spPr>
            <a:xfrm flipV="1">
              <a:off x="1302327" y="5671127"/>
              <a:ext cx="0" cy="1428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线箭头连接符 14">
              <a:extLst>
                <a:ext uri="{FF2B5EF4-FFF2-40B4-BE49-F238E27FC236}">
                  <a16:creationId xmlns:a16="http://schemas.microsoft.com/office/drawing/2014/main" id="{C29CD642-5AD3-BBA5-2462-CE76DF5D919F}"/>
                </a:ext>
              </a:extLst>
            </p:cNvPr>
            <p:cNvCxnSpPr/>
            <p:nvPr/>
          </p:nvCxnSpPr>
          <p:spPr>
            <a:xfrm flipV="1">
              <a:off x="1376218" y="5732113"/>
              <a:ext cx="0" cy="142851"/>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0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p:bldP spid="10" grpId="0"/>
      <p:bldP spid="25" grpId="0"/>
      <p:bldP spid="26" grpId="0"/>
      <p:bldP spid="27" grpId="0"/>
      <p:bldP spid="28" grpId="0"/>
      <p:bldP spid="29" grpId="0"/>
      <p:bldP spid="40" grpId="0"/>
      <p:bldP spid="49" grpId="0"/>
      <p:bldP spid="55" grpId="0"/>
      <p:bldP spid="56" grpId="0"/>
      <p:bldP spid="73" grpId="0"/>
      <p:bldP spid="78" grpId="0"/>
      <p:bldP spid="90" grpId="0"/>
      <p:bldP spid="91" grpId="0"/>
      <p:bldP spid="92"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C263-8457-AF6E-1821-D5F22ACF08FC}"/>
            </a:ext>
          </a:extLst>
        </p:cNvPr>
        <p:cNvGrpSpPr/>
        <p:nvPr/>
      </p:nvGrpSpPr>
      <p:grpSpPr>
        <a:xfrm>
          <a:off x="0" y="0"/>
          <a:ext cx="0" cy="0"/>
          <a:chOff x="0" y="0"/>
          <a:chExt cx="0" cy="0"/>
        </a:xfrm>
      </p:grpSpPr>
      <p:sp>
        <p:nvSpPr>
          <p:cNvPr id="205" name="矩形 204">
            <a:extLst>
              <a:ext uri="{FF2B5EF4-FFF2-40B4-BE49-F238E27FC236}">
                <a16:creationId xmlns:a16="http://schemas.microsoft.com/office/drawing/2014/main" id="{6709AE49-3085-2CE5-0BEB-0C3E203C2467}"/>
              </a:ext>
            </a:extLst>
          </p:cNvPr>
          <p:cNvSpPr/>
          <p:nvPr/>
        </p:nvSpPr>
        <p:spPr>
          <a:xfrm>
            <a:off x="4127981" y="5541433"/>
            <a:ext cx="5320820" cy="59034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5">
            <a:extLst>
              <a:ext uri="{FF2B5EF4-FFF2-40B4-BE49-F238E27FC236}">
                <a16:creationId xmlns:a16="http://schemas.microsoft.com/office/drawing/2014/main" id="{8A94B380-4273-F877-91BA-D94C0F8D89F3}"/>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Preload: Remove ping list that are not in the same rail</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Initialization: Incremental ping list activation</a:t>
            </a:r>
          </a:p>
        </p:txBody>
      </p:sp>
      <p:sp>
        <p:nvSpPr>
          <p:cNvPr id="3" name="灯片编号占位符 2">
            <a:extLst>
              <a:ext uri="{FF2B5EF4-FFF2-40B4-BE49-F238E27FC236}">
                <a16:creationId xmlns:a16="http://schemas.microsoft.com/office/drawing/2014/main" id="{146C80F7-FA23-0721-BCBC-D337C565CF66}"/>
              </a:ext>
            </a:extLst>
          </p:cNvPr>
          <p:cNvSpPr>
            <a:spLocks noGrp="1"/>
          </p:cNvSpPr>
          <p:nvPr>
            <p:ph type="sldNum" sz="quarter" idx="12"/>
          </p:nvPr>
        </p:nvSpPr>
        <p:spPr/>
        <p:txBody>
          <a:bodyPr/>
          <a:lstStyle/>
          <a:p>
            <a:fld id="{84BCC322-D5A9-47A8-A5BE-5D9C2195FFDA}" type="slidenum">
              <a:rPr lang="zh-CN" altLang="en-US" smtClean="0"/>
              <a:pPr/>
              <a:t>18</a:t>
            </a:fld>
            <a:endParaRPr lang="zh-CN" altLang="en-US" dirty="0"/>
          </a:p>
        </p:txBody>
      </p:sp>
      <p:sp>
        <p:nvSpPr>
          <p:cNvPr id="5" name="标题 4">
            <a:extLst>
              <a:ext uri="{FF2B5EF4-FFF2-40B4-BE49-F238E27FC236}">
                <a16:creationId xmlns:a16="http://schemas.microsoft.com/office/drawing/2014/main" id="{3DFDDD1F-1318-1C81-E6A0-945BED288721}"/>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sp>
        <p:nvSpPr>
          <p:cNvPr id="9" name="矩形 8">
            <a:extLst>
              <a:ext uri="{FF2B5EF4-FFF2-40B4-BE49-F238E27FC236}">
                <a16:creationId xmlns:a16="http://schemas.microsoft.com/office/drawing/2014/main" id="{0BA37C22-C203-0F3C-B70A-D27AB6F75298}"/>
              </a:ext>
            </a:extLst>
          </p:cNvPr>
          <p:cNvSpPr/>
          <p:nvPr/>
        </p:nvSpPr>
        <p:spPr>
          <a:xfrm>
            <a:off x="2137752" y="2693022"/>
            <a:ext cx="3035557" cy="287451"/>
          </a:xfrm>
          <a:prstGeom prst="rect">
            <a:avLst/>
          </a:prstGeom>
          <a:solidFill>
            <a:srgbClr val="EEC8EB"/>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19453F6B-BDDA-D035-F1AB-FAD5C8DD437D}"/>
              </a:ext>
            </a:extLst>
          </p:cNvPr>
          <p:cNvSpPr/>
          <p:nvPr/>
        </p:nvSpPr>
        <p:spPr>
          <a:xfrm>
            <a:off x="2138022" y="2956361"/>
            <a:ext cx="3036951" cy="399552"/>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2EAF7511-E40E-D1A4-84C3-9EFEA80B735A}"/>
              </a:ext>
            </a:extLst>
          </p:cNvPr>
          <p:cNvSpPr/>
          <p:nvPr/>
        </p:nvSpPr>
        <p:spPr>
          <a:xfrm>
            <a:off x="2138022" y="3344753"/>
            <a:ext cx="3042255" cy="31805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同侧圆角矩形 21">
            <a:extLst>
              <a:ext uri="{FF2B5EF4-FFF2-40B4-BE49-F238E27FC236}">
                <a16:creationId xmlns:a16="http://schemas.microsoft.com/office/drawing/2014/main" id="{CD5ABA5F-DA12-E6CC-AC1A-5142C414B47E}"/>
              </a:ext>
            </a:extLst>
          </p:cNvPr>
          <p:cNvSpPr/>
          <p:nvPr/>
        </p:nvSpPr>
        <p:spPr>
          <a:xfrm rot="10800000">
            <a:off x="2138025" y="3640632"/>
            <a:ext cx="3039596" cy="371506"/>
          </a:xfrm>
          <a:prstGeom prst="round2SameRect">
            <a:avLst>
              <a:gd name="adj1" fmla="val 21444"/>
              <a:gd name="adj2" fmla="val 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圆角矩形 22">
            <a:extLst>
              <a:ext uri="{FF2B5EF4-FFF2-40B4-BE49-F238E27FC236}">
                <a16:creationId xmlns:a16="http://schemas.microsoft.com/office/drawing/2014/main" id="{008527C6-52FE-3998-7D3E-FF4B0FACC0D0}"/>
              </a:ext>
            </a:extLst>
          </p:cNvPr>
          <p:cNvSpPr/>
          <p:nvPr/>
        </p:nvSpPr>
        <p:spPr>
          <a:xfrm>
            <a:off x="2138030" y="2424146"/>
            <a:ext cx="3039595" cy="1588729"/>
          </a:xfrm>
          <a:prstGeom prst="roundRect">
            <a:avLst>
              <a:gd name="adj" fmla="val 4711"/>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4" name="文本框 23">
            <a:extLst>
              <a:ext uri="{FF2B5EF4-FFF2-40B4-BE49-F238E27FC236}">
                <a16:creationId xmlns:a16="http://schemas.microsoft.com/office/drawing/2014/main" id="{C0DB5BFF-61D3-8352-1E33-93A76AAB8EF5}"/>
              </a:ext>
            </a:extLst>
          </p:cNvPr>
          <p:cNvSpPr txBox="1"/>
          <p:nvPr/>
        </p:nvSpPr>
        <p:spPr>
          <a:xfrm>
            <a:off x="3309720" y="2388163"/>
            <a:ext cx="746615" cy="338554"/>
          </a:xfrm>
          <a:prstGeom prst="rect">
            <a:avLst/>
          </a:prstGeom>
          <a:noFill/>
        </p:spPr>
        <p:txBody>
          <a:bodyPr wrap="none" rtlCol="0">
            <a:spAutoFit/>
          </a:bodyPr>
          <a:lstStyle/>
          <a:p>
            <a:pPr algn="ctr"/>
            <a:r>
              <a:rPr kumimoji="1" lang="en-US" altLang="zh-CN" sz="1600" b="1" dirty="0">
                <a:latin typeface="Calibri" panose="020F0502020204030204" pitchFamily="34" charset="0"/>
                <a:cs typeface="Calibri" panose="020F0502020204030204" pitchFamily="34" charset="0"/>
              </a:rPr>
              <a:t>Host A</a:t>
            </a:r>
            <a:endParaRPr kumimoji="1" lang="zh-CN" altLang="en-US" sz="1600" b="1" dirty="0">
              <a:latin typeface="Calibri" panose="020F0502020204030204" pitchFamily="34" charset="0"/>
              <a:cs typeface="Calibri" panose="020F0502020204030204" pitchFamily="34" charset="0"/>
            </a:endParaRPr>
          </a:p>
        </p:txBody>
      </p:sp>
      <p:sp>
        <p:nvSpPr>
          <p:cNvPr id="60" name="文本框 59">
            <a:extLst>
              <a:ext uri="{FF2B5EF4-FFF2-40B4-BE49-F238E27FC236}">
                <a16:creationId xmlns:a16="http://schemas.microsoft.com/office/drawing/2014/main" id="{2E1E1AC6-6306-D366-84A2-3F8310A798A9}"/>
              </a:ext>
            </a:extLst>
          </p:cNvPr>
          <p:cNvSpPr txBox="1"/>
          <p:nvPr/>
        </p:nvSpPr>
        <p:spPr>
          <a:xfrm>
            <a:off x="2075332" y="3643784"/>
            <a:ext cx="598242"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RNIC</a:t>
            </a:r>
            <a:endParaRPr kumimoji="1" lang="zh-CN" altLang="en-US" sz="1600" b="1" dirty="0">
              <a:latin typeface="Calibri" panose="020F0502020204030204" pitchFamily="34" charset="0"/>
              <a:cs typeface="Calibri" panose="020F0502020204030204" pitchFamily="34" charset="0"/>
            </a:endParaRPr>
          </a:p>
        </p:txBody>
      </p:sp>
      <p:sp>
        <p:nvSpPr>
          <p:cNvPr id="61" name="文本框 60">
            <a:extLst>
              <a:ext uri="{FF2B5EF4-FFF2-40B4-BE49-F238E27FC236}">
                <a16:creationId xmlns:a16="http://schemas.microsoft.com/office/drawing/2014/main" id="{69FDAA17-26A6-5F0E-EC07-94F36B983FCF}"/>
              </a:ext>
            </a:extLst>
          </p:cNvPr>
          <p:cNvSpPr txBox="1"/>
          <p:nvPr/>
        </p:nvSpPr>
        <p:spPr>
          <a:xfrm>
            <a:off x="2075332" y="3326266"/>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PCIe</a:t>
            </a:r>
            <a:endParaRPr kumimoji="1" lang="zh-CN" altLang="en-US" sz="1600" b="1" dirty="0">
              <a:latin typeface="Calibri" panose="020F0502020204030204" pitchFamily="34" charset="0"/>
              <a:cs typeface="Calibri" panose="020F0502020204030204" pitchFamily="34" charset="0"/>
            </a:endParaRPr>
          </a:p>
        </p:txBody>
      </p:sp>
      <p:sp>
        <p:nvSpPr>
          <p:cNvPr id="71" name="文本框 70">
            <a:extLst>
              <a:ext uri="{FF2B5EF4-FFF2-40B4-BE49-F238E27FC236}">
                <a16:creationId xmlns:a16="http://schemas.microsoft.com/office/drawing/2014/main" id="{74ACAE06-7EAF-5288-456B-16CDC92FFA31}"/>
              </a:ext>
            </a:extLst>
          </p:cNvPr>
          <p:cNvSpPr txBox="1"/>
          <p:nvPr/>
        </p:nvSpPr>
        <p:spPr>
          <a:xfrm>
            <a:off x="2075332" y="2649683"/>
            <a:ext cx="785793" cy="338554"/>
          </a:xfrm>
          <a:prstGeom prst="rect">
            <a:avLst/>
          </a:prstGeom>
          <a:noFill/>
        </p:spPr>
        <p:txBody>
          <a:bodyPr wrap="none" rtlCol="0">
            <a:spAutoFit/>
          </a:bodyPr>
          <a:lstStyle/>
          <a:p>
            <a:r>
              <a:rPr kumimoji="1" lang="en-US" altLang="zh-CN" sz="1600" b="1" dirty="0" err="1">
                <a:latin typeface="Calibri" panose="020F0502020204030204" pitchFamily="34" charset="0"/>
                <a:cs typeface="Calibri" panose="020F0502020204030204" pitchFamily="34" charset="0"/>
              </a:rPr>
              <a:t>NVLink</a:t>
            </a:r>
            <a:endParaRPr kumimoji="1" lang="zh-CN" altLang="en-US" sz="1600" b="1" dirty="0">
              <a:latin typeface="Calibri" panose="020F0502020204030204" pitchFamily="34" charset="0"/>
              <a:cs typeface="Calibri" panose="020F0502020204030204" pitchFamily="34" charset="0"/>
            </a:endParaRPr>
          </a:p>
        </p:txBody>
      </p:sp>
      <p:sp>
        <p:nvSpPr>
          <p:cNvPr id="98" name="文本框 97">
            <a:extLst>
              <a:ext uri="{FF2B5EF4-FFF2-40B4-BE49-F238E27FC236}">
                <a16:creationId xmlns:a16="http://schemas.microsoft.com/office/drawing/2014/main" id="{9845B29E-D191-BD32-C669-274C7773CA65}"/>
              </a:ext>
            </a:extLst>
          </p:cNvPr>
          <p:cNvSpPr txBox="1"/>
          <p:nvPr/>
        </p:nvSpPr>
        <p:spPr>
          <a:xfrm>
            <a:off x="2079556" y="2981795"/>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GPU</a:t>
            </a:r>
            <a:endParaRPr kumimoji="1" lang="zh-CN" altLang="en-US" sz="1600" b="1" dirty="0">
              <a:latin typeface="Calibri" panose="020F0502020204030204" pitchFamily="34" charset="0"/>
              <a:cs typeface="Calibri" panose="020F0502020204030204" pitchFamily="34" charset="0"/>
            </a:endParaRPr>
          </a:p>
        </p:txBody>
      </p:sp>
      <p:pic>
        <p:nvPicPr>
          <p:cNvPr id="99" name="图形 98">
            <a:extLst>
              <a:ext uri="{FF2B5EF4-FFF2-40B4-BE49-F238E27FC236}">
                <a16:creationId xmlns:a16="http://schemas.microsoft.com/office/drawing/2014/main" id="{760AE28C-6EAD-E6EE-868A-0C7B36FAD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587165" y="3651483"/>
            <a:ext cx="384048" cy="384048"/>
          </a:xfrm>
          <a:prstGeom prst="rect">
            <a:avLst/>
          </a:prstGeom>
        </p:spPr>
      </p:pic>
      <p:cxnSp>
        <p:nvCxnSpPr>
          <p:cNvPr id="100" name="直线连接符 153">
            <a:extLst>
              <a:ext uri="{FF2B5EF4-FFF2-40B4-BE49-F238E27FC236}">
                <a16:creationId xmlns:a16="http://schemas.microsoft.com/office/drawing/2014/main" id="{E5FC2511-749F-7CD8-E114-23EB868738D7}"/>
              </a:ext>
            </a:extLst>
          </p:cNvPr>
          <p:cNvCxnSpPr>
            <a:cxnSpLocks/>
          </p:cNvCxnSpPr>
          <p:nvPr/>
        </p:nvCxnSpPr>
        <p:spPr>
          <a:xfrm>
            <a:off x="2779188" y="3349595"/>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线连接符 154">
            <a:extLst>
              <a:ext uri="{FF2B5EF4-FFF2-40B4-BE49-F238E27FC236}">
                <a16:creationId xmlns:a16="http://schemas.microsoft.com/office/drawing/2014/main" id="{EAF13E7E-5346-CFEE-F32E-03CCF90BA8E9}"/>
              </a:ext>
            </a:extLst>
          </p:cNvPr>
          <p:cNvCxnSpPr>
            <a:cxnSpLocks/>
          </p:cNvCxnSpPr>
          <p:nvPr/>
        </p:nvCxnSpPr>
        <p:spPr>
          <a:xfrm flipV="1">
            <a:off x="2779188" y="2765790"/>
            <a:ext cx="0" cy="39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文本框 101">
            <a:extLst>
              <a:ext uri="{FF2B5EF4-FFF2-40B4-BE49-F238E27FC236}">
                <a16:creationId xmlns:a16="http://schemas.microsoft.com/office/drawing/2014/main" id="{1BB02A1A-60B0-6BC2-0CF1-3BB1A7723076}"/>
              </a:ext>
            </a:extLst>
          </p:cNvPr>
          <p:cNvSpPr txBox="1"/>
          <p:nvPr/>
        </p:nvSpPr>
        <p:spPr>
          <a:xfrm>
            <a:off x="3551845" y="2687667"/>
            <a:ext cx="208390" cy="246221"/>
          </a:xfrm>
          <a:prstGeom prst="rect">
            <a:avLst/>
          </a:prstGeom>
          <a:noFill/>
        </p:spPr>
        <p:txBody>
          <a:bodyPr wrap="none" lIns="0" tIns="0" rIns="0" bIns="0" rtlCol="0" anchor="ctr" anchorCtr="0">
            <a:spAutoFit/>
          </a:bodyPr>
          <a:lstStyle/>
          <a:p>
            <a:pPr algn="ctr">
              <a:spcAft>
                <a:spcPts val="600"/>
              </a:spcAft>
            </a:pPr>
            <a:r>
              <a:rPr kumimoji="1" lang="en-US" altLang="zh-CN" sz="1600" b="1" dirty="0">
                <a:latin typeface="Calibri" panose="020F0502020204030204" pitchFamily="34" charset="0"/>
                <a:cs typeface="Calibri" panose="020F0502020204030204" pitchFamily="34" charset="0"/>
              </a:rPr>
              <a:t>⊗</a:t>
            </a:r>
            <a:endParaRPr kumimoji="1" lang="zh-CN" altLang="en-US" sz="1600" b="1" dirty="0">
              <a:latin typeface="Calibri" panose="020F0502020204030204" pitchFamily="34" charset="0"/>
              <a:cs typeface="Calibri" panose="020F0502020204030204" pitchFamily="34" charset="0"/>
            </a:endParaRPr>
          </a:p>
        </p:txBody>
      </p:sp>
      <p:cxnSp>
        <p:nvCxnSpPr>
          <p:cNvPr id="103" name="直线连接符 184">
            <a:extLst>
              <a:ext uri="{FF2B5EF4-FFF2-40B4-BE49-F238E27FC236}">
                <a16:creationId xmlns:a16="http://schemas.microsoft.com/office/drawing/2014/main" id="{AEB2A1CA-760C-E5F9-72DA-D891A992A823}"/>
              </a:ext>
            </a:extLst>
          </p:cNvPr>
          <p:cNvCxnSpPr>
            <a:cxnSpLocks/>
          </p:cNvCxnSpPr>
          <p:nvPr/>
        </p:nvCxnSpPr>
        <p:spPr>
          <a:xfrm>
            <a:off x="2772838" y="2765790"/>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线连接符 189">
            <a:extLst>
              <a:ext uri="{FF2B5EF4-FFF2-40B4-BE49-F238E27FC236}">
                <a16:creationId xmlns:a16="http://schemas.microsoft.com/office/drawing/2014/main" id="{3DF2793A-F1A3-E5B8-B9A2-FD9D8EDC906E}"/>
              </a:ext>
            </a:extLst>
          </p:cNvPr>
          <p:cNvCxnSpPr>
            <a:cxnSpLocks/>
          </p:cNvCxnSpPr>
          <p:nvPr/>
        </p:nvCxnSpPr>
        <p:spPr>
          <a:xfrm>
            <a:off x="3713981" y="2765790"/>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图形 104">
            <a:extLst>
              <a:ext uri="{FF2B5EF4-FFF2-40B4-BE49-F238E27FC236}">
                <a16:creationId xmlns:a16="http://schemas.microsoft.com/office/drawing/2014/main" id="{0172C242-05C6-C64F-5810-8523A2A575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172923" y="3651483"/>
            <a:ext cx="384048" cy="384048"/>
          </a:xfrm>
          <a:prstGeom prst="rect">
            <a:avLst/>
          </a:prstGeom>
        </p:spPr>
      </p:pic>
      <p:cxnSp>
        <p:nvCxnSpPr>
          <p:cNvPr id="106" name="直线连接符 58">
            <a:extLst>
              <a:ext uri="{FF2B5EF4-FFF2-40B4-BE49-F238E27FC236}">
                <a16:creationId xmlns:a16="http://schemas.microsoft.com/office/drawing/2014/main" id="{BE8BA0FE-6F66-3C42-E1F3-87D52C3178D2}"/>
              </a:ext>
            </a:extLst>
          </p:cNvPr>
          <p:cNvCxnSpPr>
            <a:cxnSpLocks/>
          </p:cNvCxnSpPr>
          <p:nvPr/>
        </p:nvCxnSpPr>
        <p:spPr>
          <a:xfrm flipH="1">
            <a:off x="3364947" y="3349595"/>
            <a:ext cx="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线连接符 190">
            <a:extLst>
              <a:ext uri="{FF2B5EF4-FFF2-40B4-BE49-F238E27FC236}">
                <a16:creationId xmlns:a16="http://schemas.microsoft.com/office/drawing/2014/main" id="{CFA09B81-9277-B40D-1414-DD9F2FF2F163}"/>
              </a:ext>
            </a:extLst>
          </p:cNvPr>
          <p:cNvCxnSpPr>
            <a:cxnSpLocks/>
          </p:cNvCxnSpPr>
          <p:nvPr/>
        </p:nvCxnSpPr>
        <p:spPr>
          <a:xfrm>
            <a:off x="3364947" y="2865489"/>
            <a:ext cx="0" cy="29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8" name="图形 107">
            <a:extLst>
              <a:ext uri="{FF2B5EF4-FFF2-40B4-BE49-F238E27FC236}">
                <a16:creationId xmlns:a16="http://schemas.microsoft.com/office/drawing/2014/main" id="{ECEDEC33-169C-AC3F-1D0F-B0F130536C4E}"/>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3153666" y="3004586"/>
            <a:ext cx="422563" cy="328383"/>
          </a:xfrm>
          <a:prstGeom prst="rect">
            <a:avLst/>
          </a:prstGeom>
        </p:spPr>
      </p:pic>
      <p:pic>
        <p:nvPicPr>
          <p:cNvPr id="109" name="图形 108">
            <a:extLst>
              <a:ext uri="{FF2B5EF4-FFF2-40B4-BE49-F238E27FC236}">
                <a16:creationId xmlns:a16="http://schemas.microsoft.com/office/drawing/2014/main" id="{828676CB-56D4-BEFC-2117-F7D57EEFC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344442" y="3651483"/>
            <a:ext cx="384048" cy="384048"/>
          </a:xfrm>
          <a:prstGeom prst="rect">
            <a:avLst/>
          </a:prstGeom>
        </p:spPr>
      </p:pic>
      <p:cxnSp>
        <p:nvCxnSpPr>
          <p:cNvPr id="110" name="直线连接符 128">
            <a:extLst>
              <a:ext uri="{FF2B5EF4-FFF2-40B4-BE49-F238E27FC236}">
                <a16:creationId xmlns:a16="http://schemas.microsoft.com/office/drawing/2014/main" id="{C61D7309-45E6-E845-5737-8C4F79AA232D}"/>
              </a:ext>
            </a:extLst>
          </p:cNvPr>
          <p:cNvCxnSpPr>
            <a:cxnSpLocks/>
          </p:cNvCxnSpPr>
          <p:nvPr/>
        </p:nvCxnSpPr>
        <p:spPr>
          <a:xfrm>
            <a:off x="4536466" y="3349595"/>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线连接符 195">
            <a:extLst>
              <a:ext uri="{FF2B5EF4-FFF2-40B4-BE49-F238E27FC236}">
                <a16:creationId xmlns:a16="http://schemas.microsoft.com/office/drawing/2014/main" id="{4A38B335-6879-49DD-8FD6-E348F9C5CC15}"/>
              </a:ext>
            </a:extLst>
          </p:cNvPr>
          <p:cNvCxnSpPr>
            <a:cxnSpLocks/>
          </p:cNvCxnSpPr>
          <p:nvPr/>
        </p:nvCxnSpPr>
        <p:spPr>
          <a:xfrm>
            <a:off x="4536466" y="2759440"/>
            <a:ext cx="0" cy="3959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线连接符 214">
            <a:extLst>
              <a:ext uri="{FF2B5EF4-FFF2-40B4-BE49-F238E27FC236}">
                <a16:creationId xmlns:a16="http://schemas.microsoft.com/office/drawing/2014/main" id="{07D2CA65-BE40-28A6-F173-90523684DD58}"/>
              </a:ext>
            </a:extLst>
          </p:cNvPr>
          <p:cNvCxnSpPr>
            <a:cxnSpLocks/>
          </p:cNvCxnSpPr>
          <p:nvPr/>
        </p:nvCxnSpPr>
        <p:spPr>
          <a:xfrm>
            <a:off x="3717156" y="2871840"/>
            <a:ext cx="2393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线连接符 216">
            <a:extLst>
              <a:ext uri="{FF2B5EF4-FFF2-40B4-BE49-F238E27FC236}">
                <a16:creationId xmlns:a16="http://schemas.microsoft.com/office/drawing/2014/main" id="{AEE119E6-02FB-C081-327C-2952F3F45361}"/>
              </a:ext>
            </a:extLst>
          </p:cNvPr>
          <p:cNvCxnSpPr>
            <a:cxnSpLocks/>
          </p:cNvCxnSpPr>
          <p:nvPr/>
        </p:nvCxnSpPr>
        <p:spPr>
          <a:xfrm>
            <a:off x="3359261" y="2871840"/>
            <a:ext cx="2349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图形 113">
            <a:extLst>
              <a:ext uri="{FF2B5EF4-FFF2-40B4-BE49-F238E27FC236}">
                <a16:creationId xmlns:a16="http://schemas.microsoft.com/office/drawing/2014/main" id="{CA2638CF-06D9-87A0-47CC-462836D62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58682" y="3651483"/>
            <a:ext cx="384048" cy="384048"/>
          </a:xfrm>
          <a:prstGeom prst="rect">
            <a:avLst/>
          </a:prstGeom>
        </p:spPr>
      </p:pic>
      <p:cxnSp>
        <p:nvCxnSpPr>
          <p:cNvPr id="115" name="直线连接符 59">
            <a:extLst>
              <a:ext uri="{FF2B5EF4-FFF2-40B4-BE49-F238E27FC236}">
                <a16:creationId xmlns:a16="http://schemas.microsoft.com/office/drawing/2014/main" id="{8B1DB448-0ADF-2BCB-3B9A-4DA2AA12355D}"/>
              </a:ext>
            </a:extLst>
          </p:cNvPr>
          <p:cNvCxnSpPr>
            <a:cxnSpLocks/>
          </p:cNvCxnSpPr>
          <p:nvPr/>
        </p:nvCxnSpPr>
        <p:spPr>
          <a:xfrm flipH="1">
            <a:off x="3950111" y="3349595"/>
            <a:ext cx="119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线连接符 194">
            <a:extLst>
              <a:ext uri="{FF2B5EF4-FFF2-40B4-BE49-F238E27FC236}">
                <a16:creationId xmlns:a16="http://schemas.microsoft.com/office/drawing/2014/main" id="{F394A557-54B4-B0B8-4EC2-EF35491BEB06}"/>
              </a:ext>
            </a:extLst>
          </p:cNvPr>
          <p:cNvCxnSpPr>
            <a:cxnSpLocks/>
          </p:cNvCxnSpPr>
          <p:nvPr/>
        </p:nvCxnSpPr>
        <p:spPr>
          <a:xfrm>
            <a:off x="3950706" y="2865490"/>
            <a:ext cx="0" cy="2950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图形 116">
            <a:extLst>
              <a:ext uri="{FF2B5EF4-FFF2-40B4-BE49-F238E27FC236}">
                <a16:creationId xmlns:a16="http://schemas.microsoft.com/office/drawing/2014/main" id="{70D22B17-4F6A-7F18-AA2E-72DE42F80B9F}"/>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3739425" y="3004586"/>
            <a:ext cx="422563" cy="328383"/>
          </a:xfrm>
          <a:prstGeom prst="rect">
            <a:avLst/>
          </a:prstGeom>
        </p:spPr>
      </p:pic>
      <p:pic>
        <p:nvPicPr>
          <p:cNvPr id="118" name="图形 117">
            <a:extLst>
              <a:ext uri="{FF2B5EF4-FFF2-40B4-BE49-F238E27FC236}">
                <a16:creationId xmlns:a16="http://schemas.microsoft.com/office/drawing/2014/main" id="{BA60D879-A56E-BB56-95AC-6BAEF65E2B53}"/>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2567907" y="3004586"/>
            <a:ext cx="422563" cy="328383"/>
          </a:xfrm>
          <a:prstGeom prst="rect">
            <a:avLst/>
          </a:prstGeom>
        </p:spPr>
      </p:pic>
      <p:pic>
        <p:nvPicPr>
          <p:cNvPr id="119" name="图形 118">
            <a:extLst>
              <a:ext uri="{FF2B5EF4-FFF2-40B4-BE49-F238E27FC236}">
                <a16:creationId xmlns:a16="http://schemas.microsoft.com/office/drawing/2014/main" id="{3D1FFFB8-9541-4B5E-07C6-17A82FC74957}"/>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4325185" y="3004586"/>
            <a:ext cx="422563" cy="328383"/>
          </a:xfrm>
          <a:prstGeom prst="rect">
            <a:avLst/>
          </a:prstGeom>
        </p:spPr>
      </p:pic>
      <p:grpSp>
        <p:nvGrpSpPr>
          <p:cNvPr id="120" name="组合 119">
            <a:extLst>
              <a:ext uri="{FF2B5EF4-FFF2-40B4-BE49-F238E27FC236}">
                <a16:creationId xmlns:a16="http://schemas.microsoft.com/office/drawing/2014/main" id="{92D2EC66-40A0-6C70-6204-F98C4A14CC27}"/>
              </a:ext>
            </a:extLst>
          </p:cNvPr>
          <p:cNvGrpSpPr/>
          <p:nvPr/>
        </p:nvGrpSpPr>
        <p:grpSpPr>
          <a:xfrm>
            <a:off x="2924772" y="2981795"/>
            <a:ext cx="2036588" cy="338554"/>
            <a:chOff x="2200872" y="3464530"/>
            <a:chExt cx="2036588" cy="338554"/>
          </a:xfrm>
        </p:grpSpPr>
        <p:sp>
          <p:nvSpPr>
            <p:cNvPr id="121" name="文本框 120">
              <a:extLst>
                <a:ext uri="{FF2B5EF4-FFF2-40B4-BE49-F238E27FC236}">
                  <a16:creationId xmlns:a16="http://schemas.microsoft.com/office/drawing/2014/main" id="{13E50103-5120-6D01-1652-58F79FA27CF9}"/>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CE554691-3029-8A25-B65F-1D8DF60F53C9}"/>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23" name="文本框 122">
              <a:extLst>
                <a:ext uri="{FF2B5EF4-FFF2-40B4-BE49-F238E27FC236}">
                  <a16:creationId xmlns:a16="http://schemas.microsoft.com/office/drawing/2014/main" id="{961088B7-C9B9-6811-1B7E-F1AF340F44A2}"/>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24" name="文本框 123">
              <a:extLst>
                <a:ext uri="{FF2B5EF4-FFF2-40B4-BE49-F238E27FC236}">
                  <a16:creationId xmlns:a16="http://schemas.microsoft.com/office/drawing/2014/main" id="{C44BAED1-7340-C66A-A02C-3727F771CE9A}"/>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nvGrpSpPr>
          <p:cNvPr id="125" name="组合 124">
            <a:extLst>
              <a:ext uri="{FF2B5EF4-FFF2-40B4-BE49-F238E27FC236}">
                <a16:creationId xmlns:a16="http://schemas.microsoft.com/office/drawing/2014/main" id="{CEBCA3B2-CC19-10A6-60F3-34C8E28D4F08}"/>
              </a:ext>
            </a:extLst>
          </p:cNvPr>
          <p:cNvGrpSpPr/>
          <p:nvPr/>
        </p:nvGrpSpPr>
        <p:grpSpPr>
          <a:xfrm>
            <a:off x="2923275" y="3643784"/>
            <a:ext cx="2036588" cy="338554"/>
            <a:chOff x="2200872" y="3464530"/>
            <a:chExt cx="2036588" cy="338554"/>
          </a:xfrm>
        </p:grpSpPr>
        <p:sp>
          <p:nvSpPr>
            <p:cNvPr id="126" name="文本框 125">
              <a:extLst>
                <a:ext uri="{FF2B5EF4-FFF2-40B4-BE49-F238E27FC236}">
                  <a16:creationId xmlns:a16="http://schemas.microsoft.com/office/drawing/2014/main" id="{76BD994B-6920-CA9A-4295-03E66D4CA36D}"/>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94CE9C98-09B7-125B-1104-ED4253C12D6F}"/>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F25FCE7C-3BD4-F303-3BC9-C2B64D616B9B}"/>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F19A2489-F396-1833-B766-BEFB25645367}"/>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nvGrpSpPr>
          <p:cNvPr id="131" name="组合 130">
            <a:extLst>
              <a:ext uri="{FF2B5EF4-FFF2-40B4-BE49-F238E27FC236}">
                <a16:creationId xmlns:a16="http://schemas.microsoft.com/office/drawing/2014/main" id="{1D01ECB1-592C-7F15-2FB9-E56C62006766}"/>
              </a:ext>
            </a:extLst>
          </p:cNvPr>
          <p:cNvGrpSpPr/>
          <p:nvPr/>
        </p:nvGrpSpPr>
        <p:grpSpPr>
          <a:xfrm>
            <a:off x="6263930" y="2394826"/>
            <a:ext cx="3104945" cy="1647368"/>
            <a:chOff x="4799049" y="2849261"/>
            <a:chExt cx="3104945" cy="1647368"/>
          </a:xfrm>
        </p:grpSpPr>
        <p:sp>
          <p:nvSpPr>
            <p:cNvPr id="132" name="矩形 131">
              <a:extLst>
                <a:ext uri="{FF2B5EF4-FFF2-40B4-BE49-F238E27FC236}">
                  <a16:creationId xmlns:a16="http://schemas.microsoft.com/office/drawing/2014/main" id="{DF90681D-2BB7-1DD1-17C2-574C6FE32AE5}"/>
                </a:ext>
              </a:extLst>
            </p:cNvPr>
            <p:cNvSpPr/>
            <p:nvPr/>
          </p:nvSpPr>
          <p:spPr>
            <a:xfrm>
              <a:off x="4866863" y="3154120"/>
              <a:ext cx="3028972" cy="287451"/>
            </a:xfrm>
            <a:prstGeom prst="rect">
              <a:avLst/>
            </a:prstGeom>
            <a:solidFill>
              <a:srgbClr val="EEC8EB"/>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3" name="矩形 132">
              <a:extLst>
                <a:ext uri="{FF2B5EF4-FFF2-40B4-BE49-F238E27FC236}">
                  <a16:creationId xmlns:a16="http://schemas.microsoft.com/office/drawing/2014/main" id="{39B9D966-B2AB-CFC1-0908-DD576C2EB102}"/>
                </a:ext>
              </a:extLst>
            </p:cNvPr>
            <p:cNvSpPr/>
            <p:nvPr/>
          </p:nvSpPr>
          <p:spPr>
            <a:xfrm>
              <a:off x="4861747" y="3417459"/>
              <a:ext cx="3036943" cy="399552"/>
            </a:xfrm>
            <a:prstGeom prst="rect">
              <a:avLst/>
            </a:prstGeom>
            <a:solidFill>
              <a:schemeClr val="accent1">
                <a:lumMod val="20000"/>
                <a:lumOff val="80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矩形 133">
              <a:extLst>
                <a:ext uri="{FF2B5EF4-FFF2-40B4-BE49-F238E27FC236}">
                  <a16:creationId xmlns:a16="http://schemas.microsoft.com/office/drawing/2014/main" id="{D6E08389-E2B7-9815-83C6-28882F323FEE}"/>
                </a:ext>
              </a:extLst>
            </p:cNvPr>
            <p:cNvSpPr/>
            <p:nvPr/>
          </p:nvSpPr>
          <p:spPr>
            <a:xfrm>
              <a:off x="4861747" y="3805851"/>
              <a:ext cx="3042247" cy="31805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5" name="同侧圆角矩形 273">
              <a:extLst>
                <a:ext uri="{FF2B5EF4-FFF2-40B4-BE49-F238E27FC236}">
                  <a16:creationId xmlns:a16="http://schemas.microsoft.com/office/drawing/2014/main" id="{C91291CE-46AA-347B-C2CC-743C517EF958}"/>
                </a:ext>
              </a:extLst>
            </p:cNvPr>
            <p:cNvSpPr/>
            <p:nvPr/>
          </p:nvSpPr>
          <p:spPr>
            <a:xfrm rot="10800000">
              <a:off x="4859090" y="4101730"/>
              <a:ext cx="3042247" cy="371506"/>
            </a:xfrm>
            <a:prstGeom prst="round2SameRect">
              <a:avLst>
                <a:gd name="adj1" fmla="val 20162"/>
                <a:gd name="adj2" fmla="val 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6" name="圆角矩形 274">
              <a:extLst>
                <a:ext uri="{FF2B5EF4-FFF2-40B4-BE49-F238E27FC236}">
                  <a16:creationId xmlns:a16="http://schemas.microsoft.com/office/drawing/2014/main" id="{5E0C530F-274F-6442-5484-2BAD1DB2EA90}"/>
                </a:ext>
              </a:extLst>
            </p:cNvPr>
            <p:cNvSpPr/>
            <p:nvPr/>
          </p:nvSpPr>
          <p:spPr>
            <a:xfrm>
              <a:off x="4861747" y="2885244"/>
              <a:ext cx="3039595" cy="1588729"/>
            </a:xfrm>
            <a:prstGeom prst="roundRect">
              <a:avLst>
                <a:gd name="adj" fmla="val 4711"/>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7" name="文本框 136">
              <a:extLst>
                <a:ext uri="{FF2B5EF4-FFF2-40B4-BE49-F238E27FC236}">
                  <a16:creationId xmlns:a16="http://schemas.microsoft.com/office/drawing/2014/main" id="{B8EFCAAB-EF39-849E-D6B5-8937A64ADE6C}"/>
                </a:ext>
              </a:extLst>
            </p:cNvPr>
            <p:cNvSpPr txBox="1"/>
            <p:nvPr/>
          </p:nvSpPr>
          <p:spPr>
            <a:xfrm>
              <a:off x="6033437" y="2849261"/>
              <a:ext cx="746615" cy="338554"/>
            </a:xfrm>
            <a:prstGeom prst="rect">
              <a:avLst/>
            </a:prstGeom>
            <a:noFill/>
          </p:spPr>
          <p:txBody>
            <a:bodyPr wrap="none" rtlCol="0">
              <a:spAutoFit/>
            </a:bodyPr>
            <a:lstStyle/>
            <a:p>
              <a:pPr algn="ctr"/>
              <a:r>
                <a:rPr kumimoji="1" lang="en-US" altLang="zh-CN" sz="1600" b="1" dirty="0">
                  <a:latin typeface="Calibri" panose="020F0502020204030204" pitchFamily="34" charset="0"/>
                  <a:cs typeface="Calibri" panose="020F0502020204030204" pitchFamily="34" charset="0"/>
                </a:rPr>
                <a:t>Host B</a:t>
              </a:r>
              <a:endParaRPr kumimoji="1" lang="zh-CN" altLang="en-US" sz="1600" b="1" dirty="0">
                <a:latin typeface="Calibri" panose="020F0502020204030204" pitchFamily="34" charset="0"/>
                <a:cs typeface="Calibri" panose="020F0502020204030204" pitchFamily="34" charset="0"/>
              </a:endParaRPr>
            </a:p>
          </p:txBody>
        </p:sp>
        <p:sp>
          <p:nvSpPr>
            <p:cNvPr id="138" name="文本框 137">
              <a:extLst>
                <a:ext uri="{FF2B5EF4-FFF2-40B4-BE49-F238E27FC236}">
                  <a16:creationId xmlns:a16="http://schemas.microsoft.com/office/drawing/2014/main" id="{065F3A8F-4596-6C1A-9424-580270D23E19}"/>
                </a:ext>
              </a:extLst>
            </p:cNvPr>
            <p:cNvSpPr txBox="1"/>
            <p:nvPr/>
          </p:nvSpPr>
          <p:spPr>
            <a:xfrm>
              <a:off x="4799049" y="4104882"/>
              <a:ext cx="598242"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RNIC</a:t>
              </a:r>
              <a:endParaRPr kumimoji="1" lang="zh-CN" altLang="en-US" sz="1600" b="1" dirty="0">
                <a:latin typeface="Calibri" panose="020F0502020204030204" pitchFamily="34" charset="0"/>
                <a:cs typeface="Calibri" panose="020F0502020204030204" pitchFamily="34" charset="0"/>
              </a:endParaRPr>
            </a:p>
          </p:txBody>
        </p:sp>
        <p:sp>
          <p:nvSpPr>
            <p:cNvPr id="139" name="文本框 138">
              <a:extLst>
                <a:ext uri="{FF2B5EF4-FFF2-40B4-BE49-F238E27FC236}">
                  <a16:creationId xmlns:a16="http://schemas.microsoft.com/office/drawing/2014/main" id="{5E24CEAA-836A-1397-1C67-514366C6ECE8}"/>
                </a:ext>
              </a:extLst>
            </p:cNvPr>
            <p:cNvSpPr txBox="1"/>
            <p:nvPr/>
          </p:nvSpPr>
          <p:spPr>
            <a:xfrm>
              <a:off x="4799049" y="3787364"/>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PCIe</a:t>
              </a:r>
              <a:endParaRPr kumimoji="1" lang="zh-CN" altLang="en-US" sz="1600" b="1" dirty="0">
                <a:latin typeface="Calibri" panose="020F0502020204030204" pitchFamily="34" charset="0"/>
                <a:cs typeface="Calibri" panose="020F0502020204030204" pitchFamily="34" charset="0"/>
              </a:endParaRPr>
            </a:p>
          </p:txBody>
        </p:sp>
        <p:sp>
          <p:nvSpPr>
            <p:cNvPr id="140" name="文本框 139">
              <a:extLst>
                <a:ext uri="{FF2B5EF4-FFF2-40B4-BE49-F238E27FC236}">
                  <a16:creationId xmlns:a16="http://schemas.microsoft.com/office/drawing/2014/main" id="{CFC27EC9-36A5-FE4F-B52F-B465C362C335}"/>
                </a:ext>
              </a:extLst>
            </p:cNvPr>
            <p:cNvSpPr txBox="1"/>
            <p:nvPr/>
          </p:nvSpPr>
          <p:spPr>
            <a:xfrm>
              <a:off x="4799049" y="3110781"/>
              <a:ext cx="785793" cy="338554"/>
            </a:xfrm>
            <a:prstGeom prst="rect">
              <a:avLst/>
            </a:prstGeom>
            <a:noFill/>
          </p:spPr>
          <p:txBody>
            <a:bodyPr wrap="none" rtlCol="0">
              <a:spAutoFit/>
            </a:bodyPr>
            <a:lstStyle/>
            <a:p>
              <a:r>
                <a:rPr kumimoji="1" lang="en-US" altLang="zh-CN" sz="1600" b="1" dirty="0" err="1">
                  <a:latin typeface="Calibri" panose="020F0502020204030204" pitchFamily="34" charset="0"/>
                  <a:cs typeface="Calibri" panose="020F0502020204030204" pitchFamily="34" charset="0"/>
                </a:rPr>
                <a:t>NVLink</a:t>
              </a:r>
              <a:endParaRPr kumimoji="1" lang="zh-CN" altLang="en-US" sz="1600" b="1" dirty="0">
                <a:latin typeface="Calibri" panose="020F0502020204030204" pitchFamily="34" charset="0"/>
                <a:cs typeface="Calibri" panose="020F0502020204030204" pitchFamily="34" charset="0"/>
              </a:endParaRPr>
            </a:p>
          </p:txBody>
        </p:sp>
        <p:sp>
          <p:nvSpPr>
            <p:cNvPr id="141" name="文本框 140">
              <a:extLst>
                <a:ext uri="{FF2B5EF4-FFF2-40B4-BE49-F238E27FC236}">
                  <a16:creationId xmlns:a16="http://schemas.microsoft.com/office/drawing/2014/main" id="{03B814DE-1920-8C78-9321-751CE49A526C}"/>
                </a:ext>
              </a:extLst>
            </p:cNvPr>
            <p:cNvSpPr txBox="1"/>
            <p:nvPr/>
          </p:nvSpPr>
          <p:spPr>
            <a:xfrm>
              <a:off x="4803273" y="3442893"/>
              <a:ext cx="559770" cy="338554"/>
            </a:xfrm>
            <a:prstGeom prst="rect">
              <a:avLst/>
            </a:prstGeom>
            <a:noFill/>
          </p:spPr>
          <p:txBody>
            <a:bodyPr wrap="none" rtlCol="0">
              <a:spAutoFit/>
            </a:bodyPr>
            <a:lstStyle/>
            <a:p>
              <a:r>
                <a:rPr kumimoji="1" lang="en-US" altLang="zh-CN" sz="1600" b="1" dirty="0">
                  <a:latin typeface="Calibri" panose="020F0502020204030204" pitchFamily="34" charset="0"/>
                  <a:cs typeface="Calibri" panose="020F0502020204030204" pitchFamily="34" charset="0"/>
                </a:rPr>
                <a:t>GPU</a:t>
              </a:r>
              <a:endParaRPr kumimoji="1" lang="zh-CN" altLang="en-US" sz="1600" b="1" dirty="0">
                <a:latin typeface="Calibri" panose="020F0502020204030204" pitchFamily="34" charset="0"/>
                <a:cs typeface="Calibri" panose="020F0502020204030204" pitchFamily="34" charset="0"/>
              </a:endParaRPr>
            </a:p>
          </p:txBody>
        </p:sp>
        <p:pic>
          <p:nvPicPr>
            <p:cNvPr id="142" name="图形 141">
              <a:extLst>
                <a:ext uri="{FF2B5EF4-FFF2-40B4-BE49-F238E27FC236}">
                  <a16:creationId xmlns:a16="http://schemas.microsoft.com/office/drawing/2014/main" id="{11A48672-4C7F-BFD8-0FD8-3282B297C3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310882" y="4112581"/>
              <a:ext cx="384048" cy="384048"/>
            </a:xfrm>
            <a:prstGeom prst="rect">
              <a:avLst/>
            </a:prstGeom>
          </p:spPr>
        </p:pic>
        <p:cxnSp>
          <p:nvCxnSpPr>
            <p:cNvPr id="143" name="直线连接符 281">
              <a:extLst>
                <a:ext uri="{FF2B5EF4-FFF2-40B4-BE49-F238E27FC236}">
                  <a16:creationId xmlns:a16="http://schemas.microsoft.com/office/drawing/2014/main" id="{2062BC47-4A87-30B6-B297-D8A232B81062}"/>
                </a:ext>
              </a:extLst>
            </p:cNvPr>
            <p:cNvCxnSpPr>
              <a:cxnSpLocks/>
            </p:cNvCxnSpPr>
            <p:nvPr/>
          </p:nvCxnSpPr>
          <p:spPr>
            <a:xfrm>
              <a:off x="5502905" y="381069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线连接符 282">
              <a:extLst>
                <a:ext uri="{FF2B5EF4-FFF2-40B4-BE49-F238E27FC236}">
                  <a16:creationId xmlns:a16="http://schemas.microsoft.com/office/drawing/2014/main" id="{AEF98A01-3C39-D40F-7AD7-11AF8B605435}"/>
                </a:ext>
              </a:extLst>
            </p:cNvPr>
            <p:cNvCxnSpPr>
              <a:cxnSpLocks/>
            </p:cNvCxnSpPr>
            <p:nvPr/>
          </p:nvCxnSpPr>
          <p:spPr>
            <a:xfrm flipV="1">
              <a:off x="5502905" y="3226888"/>
              <a:ext cx="0" cy="3923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文本框 144">
              <a:extLst>
                <a:ext uri="{FF2B5EF4-FFF2-40B4-BE49-F238E27FC236}">
                  <a16:creationId xmlns:a16="http://schemas.microsoft.com/office/drawing/2014/main" id="{F960F047-52E3-C4E2-50F7-AF0964863733}"/>
                </a:ext>
              </a:extLst>
            </p:cNvPr>
            <p:cNvSpPr txBox="1"/>
            <p:nvPr/>
          </p:nvSpPr>
          <p:spPr>
            <a:xfrm>
              <a:off x="6275562" y="3148765"/>
              <a:ext cx="208390" cy="246221"/>
            </a:xfrm>
            <a:prstGeom prst="rect">
              <a:avLst/>
            </a:prstGeom>
            <a:noFill/>
          </p:spPr>
          <p:txBody>
            <a:bodyPr wrap="none" lIns="0" tIns="0" rIns="0" bIns="0" rtlCol="0" anchor="ctr" anchorCtr="0">
              <a:spAutoFit/>
            </a:bodyPr>
            <a:lstStyle/>
            <a:p>
              <a:pPr algn="ctr">
                <a:spcAft>
                  <a:spcPts val="600"/>
                </a:spcAft>
              </a:pPr>
              <a:r>
                <a:rPr kumimoji="1" lang="en-US" altLang="zh-CN" sz="1600" b="1" dirty="0">
                  <a:latin typeface="Calibri" panose="020F0502020204030204" pitchFamily="34" charset="0"/>
                  <a:cs typeface="Calibri" panose="020F0502020204030204" pitchFamily="34" charset="0"/>
                </a:rPr>
                <a:t>⊗</a:t>
              </a:r>
              <a:endParaRPr kumimoji="1" lang="zh-CN" altLang="en-US" sz="1600" b="1" dirty="0">
                <a:latin typeface="Calibri" panose="020F0502020204030204" pitchFamily="34" charset="0"/>
                <a:cs typeface="Calibri" panose="020F0502020204030204" pitchFamily="34" charset="0"/>
              </a:endParaRPr>
            </a:p>
          </p:txBody>
        </p:sp>
        <p:cxnSp>
          <p:nvCxnSpPr>
            <p:cNvPr id="146" name="直线连接符 284">
              <a:extLst>
                <a:ext uri="{FF2B5EF4-FFF2-40B4-BE49-F238E27FC236}">
                  <a16:creationId xmlns:a16="http://schemas.microsoft.com/office/drawing/2014/main" id="{EFAA191E-56A2-1FDD-A1BA-CE8F26BECCED}"/>
                </a:ext>
              </a:extLst>
            </p:cNvPr>
            <p:cNvCxnSpPr>
              <a:cxnSpLocks/>
            </p:cNvCxnSpPr>
            <p:nvPr/>
          </p:nvCxnSpPr>
          <p:spPr>
            <a:xfrm>
              <a:off x="5496555" y="322688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线连接符 285">
              <a:extLst>
                <a:ext uri="{FF2B5EF4-FFF2-40B4-BE49-F238E27FC236}">
                  <a16:creationId xmlns:a16="http://schemas.microsoft.com/office/drawing/2014/main" id="{7B5445DD-9A4B-2473-640D-5C0AE464692B}"/>
                </a:ext>
              </a:extLst>
            </p:cNvPr>
            <p:cNvCxnSpPr>
              <a:cxnSpLocks/>
            </p:cNvCxnSpPr>
            <p:nvPr/>
          </p:nvCxnSpPr>
          <p:spPr>
            <a:xfrm>
              <a:off x="6437698" y="3226888"/>
              <a:ext cx="82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8" name="图形 147">
              <a:extLst>
                <a:ext uri="{FF2B5EF4-FFF2-40B4-BE49-F238E27FC236}">
                  <a16:creationId xmlns:a16="http://schemas.microsoft.com/office/drawing/2014/main" id="{96093E0F-96CB-B5A6-5D4B-974EE49C3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896640" y="4112581"/>
              <a:ext cx="384048" cy="384048"/>
            </a:xfrm>
            <a:prstGeom prst="rect">
              <a:avLst/>
            </a:prstGeom>
          </p:spPr>
        </p:pic>
        <p:cxnSp>
          <p:nvCxnSpPr>
            <p:cNvPr id="149" name="直线连接符 287">
              <a:extLst>
                <a:ext uri="{FF2B5EF4-FFF2-40B4-BE49-F238E27FC236}">
                  <a16:creationId xmlns:a16="http://schemas.microsoft.com/office/drawing/2014/main" id="{0E44F280-5B7F-CB6A-67CC-B69850EC9781}"/>
                </a:ext>
              </a:extLst>
            </p:cNvPr>
            <p:cNvCxnSpPr>
              <a:cxnSpLocks/>
            </p:cNvCxnSpPr>
            <p:nvPr/>
          </p:nvCxnSpPr>
          <p:spPr>
            <a:xfrm flipH="1">
              <a:off x="6088664" y="3810693"/>
              <a:ext cx="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线连接符 288">
              <a:extLst>
                <a:ext uri="{FF2B5EF4-FFF2-40B4-BE49-F238E27FC236}">
                  <a16:creationId xmlns:a16="http://schemas.microsoft.com/office/drawing/2014/main" id="{D2257724-4E70-2798-10BE-CE82B054BC4F}"/>
                </a:ext>
              </a:extLst>
            </p:cNvPr>
            <p:cNvCxnSpPr>
              <a:cxnSpLocks/>
            </p:cNvCxnSpPr>
            <p:nvPr/>
          </p:nvCxnSpPr>
          <p:spPr>
            <a:xfrm>
              <a:off x="6088664" y="3326587"/>
              <a:ext cx="0" cy="29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图形 150">
              <a:extLst>
                <a:ext uri="{FF2B5EF4-FFF2-40B4-BE49-F238E27FC236}">
                  <a16:creationId xmlns:a16="http://schemas.microsoft.com/office/drawing/2014/main" id="{6BAA9E28-965F-BF2A-5A92-13EE262C73BB}"/>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5877383" y="3465684"/>
              <a:ext cx="422563" cy="328383"/>
            </a:xfrm>
            <a:prstGeom prst="rect">
              <a:avLst/>
            </a:prstGeom>
          </p:spPr>
        </p:pic>
        <p:pic>
          <p:nvPicPr>
            <p:cNvPr id="152" name="图形 151">
              <a:extLst>
                <a:ext uri="{FF2B5EF4-FFF2-40B4-BE49-F238E27FC236}">
                  <a16:creationId xmlns:a16="http://schemas.microsoft.com/office/drawing/2014/main" id="{8EC99AA8-7B74-2965-A85A-B3122D628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068159" y="4112581"/>
              <a:ext cx="384048" cy="384048"/>
            </a:xfrm>
            <a:prstGeom prst="rect">
              <a:avLst/>
            </a:prstGeom>
          </p:spPr>
        </p:pic>
        <p:cxnSp>
          <p:nvCxnSpPr>
            <p:cNvPr id="153" name="直线连接符 291">
              <a:extLst>
                <a:ext uri="{FF2B5EF4-FFF2-40B4-BE49-F238E27FC236}">
                  <a16:creationId xmlns:a16="http://schemas.microsoft.com/office/drawing/2014/main" id="{734CEDF8-5058-247A-7569-8446B81B38B0}"/>
                </a:ext>
              </a:extLst>
            </p:cNvPr>
            <p:cNvCxnSpPr>
              <a:cxnSpLocks/>
            </p:cNvCxnSpPr>
            <p:nvPr/>
          </p:nvCxnSpPr>
          <p:spPr>
            <a:xfrm>
              <a:off x="7260183" y="3810693"/>
              <a:ext cx="0"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线连接符 292">
              <a:extLst>
                <a:ext uri="{FF2B5EF4-FFF2-40B4-BE49-F238E27FC236}">
                  <a16:creationId xmlns:a16="http://schemas.microsoft.com/office/drawing/2014/main" id="{CAA4873A-791F-5022-4460-1ADD9A127F4A}"/>
                </a:ext>
              </a:extLst>
            </p:cNvPr>
            <p:cNvCxnSpPr>
              <a:cxnSpLocks/>
            </p:cNvCxnSpPr>
            <p:nvPr/>
          </p:nvCxnSpPr>
          <p:spPr>
            <a:xfrm>
              <a:off x="7260183" y="3220538"/>
              <a:ext cx="0" cy="3959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线连接符 293">
              <a:extLst>
                <a:ext uri="{FF2B5EF4-FFF2-40B4-BE49-F238E27FC236}">
                  <a16:creationId xmlns:a16="http://schemas.microsoft.com/office/drawing/2014/main" id="{4AA49D0C-B4E5-AC8A-6AED-01D902F3DEAD}"/>
                </a:ext>
              </a:extLst>
            </p:cNvPr>
            <p:cNvCxnSpPr>
              <a:cxnSpLocks/>
            </p:cNvCxnSpPr>
            <p:nvPr/>
          </p:nvCxnSpPr>
          <p:spPr>
            <a:xfrm>
              <a:off x="6440873" y="3332938"/>
              <a:ext cx="2393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线连接符 294">
              <a:extLst>
                <a:ext uri="{FF2B5EF4-FFF2-40B4-BE49-F238E27FC236}">
                  <a16:creationId xmlns:a16="http://schemas.microsoft.com/office/drawing/2014/main" id="{2804DAA3-B3E6-C45D-38D1-F20A65B93F69}"/>
                </a:ext>
              </a:extLst>
            </p:cNvPr>
            <p:cNvCxnSpPr>
              <a:cxnSpLocks/>
            </p:cNvCxnSpPr>
            <p:nvPr/>
          </p:nvCxnSpPr>
          <p:spPr>
            <a:xfrm>
              <a:off x="6082978" y="3332938"/>
              <a:ext cx="2349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7" name="图形 156">
              <a:extLst>
                <a:ext uri="{FF2B5EF4-FFF2-40B4-BE49-F238E27FC236}">
                  <a16:creationId xmlns:a16="http://schemas.microsoft.com/office/drawing/2014/main" id="{9CDFCF70-063E-C806-604B-888F8BCA02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482399" y="4112581"/>
              <a:ext cx="384048" cy="384048"/>
            </a:xfrm>
            <a:prstGeom prst="rect">
              <a:avLst/>
            </a:prstGeom>
          </p:spPr>
        </p:pic>
        <p:cxnSp>
          <p:nvCxnSpPr>
            <p:cNvPr id="158" name="直线连接符 296">
              <a:extLst>
                <a:ext uri="{FF2B5EF4-FFF2-40B4-BE49-F238E27FC236}">
                  <a16:creationId xmlns:a16="http://schemas.microsoft.com/office/drawing/2014/main" id="{7A4DF08F-5521-218C-707D-96A88771D500}"/>
                </a:ext>
              </a:extLst>
            </p:cNvPr>
            <p:cNvCxnSpPr>
              <a:cxnSpLocks/>
            </p:cNvCxnSpPr>
            <p:nvPr/>
          </p:nvCxnSpPr>
          <p:spPr>
            <a:xfrm flipH="1">
              <a:off x="6673828" y="3810693"/>
              <a:ext cx="1191" cy="301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线连接符 297">
              <a:extLst>
                <a:ext uri="{FF2B5EF4-FFF2-40B4-BE49-F238E27FC236}">
                  <a16:creationId xmlns:a16="http://schemas.microsoft.com/office/drawing/2014/main" id="{104CEE1C-8120-EFCF-FA46-596F5D0711F7}"/>
                </a:ext>
              </a:extLst>
            </p:cNvPr>
            <p:cNvCxnSpPr>
              <a:cxnSpLocks/>
            </p:cNvCxnSpPr>
            <p:nvPr/>
          </p:nvCxnSpPr>
          <p:spPr>
            <a:xfrm>
              <a:off x="6674423" y="3326588"/>
              <a:ext cx="0" cy="2950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0" name="图形 159">
              <a:extLst>
                <a:ext uri="{FF2B5EF4-FFF2-40B4-BE49-F238E27FC236}">
                  <a16:creationId xmlns:a16="http://schemas.microsoft.com/office/drawing/2014/main" id="{B26820EB-3A90-3E2F-A20A-CEE9644A84C1}"/>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6463142" y="3465684"/>
              <a:ext cx="422563" cy="328383"/>
            </a:xfrm>
            <a:prstGeom prst="rect">
              <a:avLst/>
            </a:prstGeom>
          </p:spPr>
        </p:pic>
        <p:pic>
          <p:nvPicPr>
            <p:cNvPr id="161" name="图形 160">
              <a:extLst>
                <a:ext uri="{FF2B5EF4-FFF2-40B4-BE49-F238E27FC236}">
                  <a16:creationId xmlns:a16="http://schemas.microsoft.com/office/drawing/2014/main" id="{93F7B0A4-FEB3-37A6-6B05-E1C264B9BDD8}"/>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5291624" y="3465684"/>
              <a:ext cx="422563" cy="328383"/>
            </a:xfrm>
            <a:prstGeom prst="rect">
              <a:avLst/>
            </a:prstGeom>
          </p:spPr>
        </p:pic>
        <p:pic>
          <p:nvPicPr>
            <p:cNvPr id="162" name="图形 161">
              <a:extLst>
                <a:ext uri="{FF2B5EF4-FFF2-40B4-BE49-F238E27FC236}">
                  <a16:creationId xmlns:a16="http://schemas.microsoft.com/office/drawing/2014/main" id="{D6A50D8D-D7AE-FAEB-88F5-138232D4E100}"/>
                </a:ext>
              </a:extLst>
            </p:cNvPr>
            <p:cNvPicPr>
              <a:picLocks noChangeAspect="1"/>
            </p:cNvPicPr>
            <p:nvPr/>
          </p:nvPicPr>
          <p:blipFill>
            <a:blip r:embed="rId5">
              <a:extLst>
                <a:ext uri="{96DAC541-7B7A-43D3-8B79-37D633B846F1}">
                  <asvg:svgBlip xmlns:asvg="http://schemas.microsoft.com/office/drawing/2016/SVG/main" r:embed="rId6"/>
                </a:ext>
              </a:extLst>
            </a:blip>
            <a:srcRect t="11276" b="11010"/>
            <a:stretch/>
          </p:blipFill>
          <p:spPr>
            <a:xfrm>
              <a:off x="7048902" y="3465684"/>
              <a:ext cx="422563" cy="328383"/>
            </a:xfrm>
            <a:prstGeom prst="rect">
              <a:avLst/>
            </a:prstGeom>
          </p:spPr>
        </p:pic>
        <p:grpSp>
          <p:nvGrpSpPr>
            <p:cNvPr id="163" name="组合 162">
              <a:extLst>
                <a:ext uri="{FF2B5EF4-FFF2-40B4-BE49-F238E27FC236}">
                  <a16:creationId xmlns:a16="http://schemas.microsoft.com/office/drawing/2014/main" id="{C4B3E3DC-19AE-C963-EEC5-9FD6EDBD4479}"/>
                </a:ext>
              </a:extLst>
            </p:cNvPr>
            <p:cNvGrpSpPr/>
            <p:nvPr/>
          </p:nvGrpSpPr>
          <p:grpSpPr>
            <a:xfrm>
              <a:off x="5648489" y="3442893"/>
              <a:ext cx="2036588" cy="338554"/>
              <a:chOff x="2200872" y="3464530"/>
              <a:chExt cx="2036588" cy="338554"/>
            </a:xfrm>
          </p:grpSpPr>
          <p:sp>
            <p:nvSpPr>
              <p:cNvPr id="169" name="文本框 168">
                <a:extLst>
                  <a:ext uri="{FF2B5EF4-FFF2-40B4-BE49-F238E27FC236}">
                    <a16:creationId xmlns:a16="http://schemas.microsoft.com/office/drawing/2014/main" id="{455E64BD-5A48-7B7D-8CE1-699426F19F62}"/>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70" name="文本框 169">
                <a:extLst>
                  <a:ext uri="{FF2B5EF4-FFF2-40B4-BE49-F238E27FC236}">
                    <a16:creationId xmlns:a16="http://schemas.microsoft.com/office/drawing/2014/main" id="{6C214B10-8600-E8D2-E82D-87D78A1CCEE5}"/>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71" name="文本框 170">
                <a:extLst>
                  <a:ext uri="{FF2B5EF4-FFF2-40B4-BE49-F238E27FC236}">
                    <a16:creationId xmlns:a16="http://schemas.microsoft.com/office/drawing/2014/main" id="{F7B8A2BC-E25D-7043-4B2F-BE33EEA0CE58}"/>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C0DC26AA-C9AE-5022-50FA-6CC916C41EA7}"/>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nvGrpSpPr>
            <p:cNvPr id="164" name="组合 163">
              <a:extLst>
                <a:ext uri="{FF2B5EF4-FFF2-40B4-BE49-F238E27FC236}">
                  <a16:creationId xmlns:a16="http://schemas.microsoft.com/office/drawing/2014/main" id="{C0E35124-5CB4-A26E-1A66-44592BF38B0B}"/>
                </a:ext>
              </a:extLst>
            </p:cNvPr>
            <p:cNvGrpSpPr/>
            <p:nvPr/>
          </p:nvGrpSpPr>
          <p:grpSpPr>
            <a:xfrm>
              <a:off x="5646992" y="4104882"/>
              <a:ext cx="2036588" cy="338554"/>
              <a:chOff x="2200872" y="3464530"/>
              <a:chExt cx="2036588" cy="338554"/>
            </a:xfrm>
          </p:grpSpPr>
          <p:sp>
            <p:nvSpPr>
              <p:cNvPr id="165" name="文本框 164">
                <a:extLst>
                  <a:ext uri="{FF2B5EF4-FFF2-40B4-BE49-F238E27FC236}">
                    <a16:creationId xmlns:a16="http://schemas.microsoft.com/office/drawing/2014/main" id="{814DA7FC-1956-8086-179E-BEF203F530BD}"/>
                  </a:ext>
                </a:extLst>
              </p:cNvPr>
              <p:cNvSpPr txBox="1"/>
              <p:nvPr/>
            </p:nvSpPr>
            <p:spPr>
              <a:xfrm>
                <a:off x="2200872"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1</a:t>
                </a:r>
                <a:endParaRPr kumimoji="1" lang="zh-CN" altLang="en-US" sz="1600" dirty="0">
                  <a:latin typeface="Calibri" panose="020F0502020204030204" pitchFamily="34" charset="0"/>
                  <a:cs typeface="Calibri" panose="020F0502020204030204" pitchFamily="34" charset="0"/>
                </a:endParaRPr>
              </a:p>
            </p:txBody>
          </p:sp>
          <p:sp>
            <p:nvSpPr>
              <p:cNvPr id="166" name="文本框 165">
                <a:extLst>
                  <a:ext uri="{FF2B5EF4-FFF2-40B4-BE49-F238E27FC236}">
                    <a16:creationId xmlns:a16="http://schemas.microsoft.com/office/drawing/2014/main" id="{D5F79678-135C-0F54-AF1E-7DEAC68BFA8F}"/>
                  </a:ext>
                </a:extLst>
              </p:cNvPr>
              <p:cNvSpPr txBox="1"/>
              <p:nvPr/>
            </p:nvSpPr>
            <p:spPr>
              <a:xfrm>
                <a:off x="278683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2</a:t>
                </a:r>
                <a:endParaRPr kumimoji="1" lang="zh-CN" altLang="en-US" sz="1600" dirty="0">
                  <a:latin typeface="Calibri" panose="020F0502020204030204" pitchFamily="34" charset="0"/>
                  <a:cs typeface="Calibri" panose="020F0502020204030204" pitchFamily="34" charset="0"/>
                </a:endParaRPr>
              </a:p>
            </p:txBody>
          </p:sp>
          <p:sp>
            <p:nvSpPr>
              <p:cNvPr id="167" name="文本框 166">
                <a:extLst>
                  <a:ext uri="{FF2B5EF4-FFF2-40B4-BE49-F238E27FC236}">
                    <a16:creationId xmlns:a16="http://schemas.microsoft.com/office/drawing/2014/main" id="{1C389251-D7AC-5CD7-2B68-D8D03308A55B}"/>
                  </a:ext>
                </a:extLst>
              </p:cNvPr>
              <p:cNvSpPr txBox="1"/>
              <p:nvPr/>
            </p:nvSpPr>
            <p:spPr>
              <a:xfrm>
                <a:off x="3353703"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3</a:t>
                </a:r>
                <a:endParaRPr kumimoji="1" lang="zh-CN" altLang="en-US" sz="1600" dirty="0">
                  <a:latin typeface="Calibri" panose="020F0502020204030204" pitchFamily="34" charset="0"/>
                  <a:cs typeface="Calibri" panose="020F0502020204030204" pitchFamily="34" charset="0"/>
                </a:endParaRPr>
              </a:p>
            </p:txBody>
          </p:sp>
          <p:sp>
            <p:nvSpPr>
              <p:cNvPr id="168" name="文本框 167">
                <a:extLst>
                  <a:ext uri="{FF2B5EF4-FFF2-40B4-BE49-F238E27FC236}">
                    <a16:creationId xmlns:a16="http://schemas.microsoft.com/office/drawing/2014/main" id="{B12300E2-C4C2-D57A-5380-9543E6F49FAA}"/>
                  </a:ext>
                </a:extLst>
              </p:cNvPr>
              <p:cNvSpPr txBox="1"/>
              <p:nvPr/>
            </p:nvSpPr>
            <p:spPr>
              <a:xfrm>
                <a:off x="3948599" y="3464530"/>
                <a:ext cx="28886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4</a:t>
                </a:r>
                <a:endParaRPr kumimoji="1" lang="zh-CN" altLang="en-US" sz="1600" dirty="0">
                  <a:latin typeface="Calibri" panose="020F0502020204030204" pitchFamily="34" charset="0"/>
                  <a:cs typeface="Calibri" panose="020F0502020204030204" pitchFamily="34" charset="0"/>
                </a:endParaRPr>
              </a:p>
            </p:txBody>
          </p:sp>
        </p:grpSp>
      </p:grpSp>
      <p:sp>
        <p:nvSpPr>
          <p:cNvPr id="186" name="任意多边形: 形状 185">
            <a:extLst>
              <a:ext uri="{FF2B5EF4-FFF2-40B4-BE49-F238E27FC236}">
                <a16:creationId xmlns:a16="http://schemas.microsoft.com/office/drawing/2014/main" id="{4C1BFC7F-A562-9B01-2D55-74105DCECBE9}"/>
              </a:ext>
            </a:extLst>
          </p:cNvPr>
          <p:cNvSpPr/>
          <p:nvPr/>
        </p:nvSpPr>
        <p:spPr>
          <a:xfrm>
            <a:off x="3352800" y="4013200"/>
            <a:ext cx="4191000" cy="419116"/>
          </a:xfrm>
          <a:custGeom>
            <a:avLst/>
            <a:gdLst>
              <a:gd name="connsiteX0" fmla="*/ 0 w 4191000"/>
              <a:gd name="connsiteY0" fmla="*/ 12700 h 419116"/>
              <a:gd name="connsiteX1" fmla="*/ 2057400 w 4191000"/>
              <a:gd name="connsiteY1" fmla="*/ 419100 h 419116"/>
              <a:gd name="connsiteX2" fmla="*/ 4191000 w 4191000"/>
              <a:gd name="connsiteY2" fmla="*/ 0 h 419116"/>
            </a:gdLst>
            <a:ahLst/>
            <a:cxnLst>
              <a:cxn ang="0">
                <a:pos x="connsiteX0" y="connsiteY0"/>
              </a:cxn>
              <a:cxn ang="0">
                <a:pos x="connsiteX1" y="connsiteY1"/>
              </a:cxn>
              <a:cxn ang="0">
                <a:pos x="connsiteX2" y="connsiteY2"/>
              </a:cxn>
            </a:cxnLst>
            <a:rect l="l" t="t" r="r" b="b"/>
            <a:pathLst>
              <a:path w="4191000" h="419116">
                <a:moveTo>
                  <a:pt x="0" y="12700"/>
                </a:moveTo>
                <a:cubicBezTo>
                  <a:pt x="679450" y="216958"/>
                  <a:pt x="1358900" y="421217"/>
                  <a:pt x="2057400" y="419100"/>
                </a:cubicBezTo>
                <a:cubicBezTo>
                  <a:pt x="2755900" y="416983"/>
                  <a:pt x="3473450" y="208491"/>
                  <a:pt x="4191000" y="0"/>
                </a:cubicBezTo>
              </a:path>
            </a:pathLst>
          </a:custGeom>
          <a:noFill/>
          <a:ln w="38100">
            <a:solidFill>
              <a:srgbClr val="00B05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形状 187">
            <a:extLst>
              <a:ext uri="{FF2B5EF4-FFF2-40B4-BE49-F238E27FC236}">
                <a16:creationId xmlns:a16="http://schemas.microsoft.com/office/drawing/2014/main" id="{3DA61B22-3FC9-BFE3-17C3-9D394A6FD3A9}"/>
              </a:ext>
            </a:extLst>
          </p:cNvPr>
          <p:cNvSpPr/>
          <p:nvPr/>
        </p:nvSpPr>
        <p:spPr>
          <a:xfrm>
            <a:off x="3357033" y="4008967"/>
            <a:ext cx="4762500" cy="685809"/>
          </a:xfrm>
          <a:custGeom>
            <a:avLst/>
            <a:gdLst>
              <a:gd name="connsiteX0" fmla="*/ 0 w 4762500"/>
              <a:gd name="connsiteY0" fmla="*/ 12700 h 685809"/>
              <a:gd name="connsiteX1" fmla="*/ 2751667 w 4762500"/>
              <a:gd name="connsiteY1" fmla="*/ 685800 h 685809"/>
              <a:gd name="connsiteX2" fmla="*/ 4762500 w 4762500"/>
              <a:gd name="connsiteY2" fmla="*/ 0 h 685809"/>
            </a:gdLst>
            <a:ahLst/>
            <a:cxnLst>
              <a:cxn ang="0">
                <a:pos x="connsiteX0" y="connsiteY0"/>
              </a:cxn>
              <a:cxn ang="0">
                <a:pos x="connsiteX1" y="connsiteY1"/>
              </a:cxn>
              <a:cxn ang="0">
                <a:pos x="connsiteX2" y="connsiteY2"/>
              </a:cxn>
            </a:cxnLst>
            <a:rect l="l" t="t" r="r" b="b"/>
            <a:pathLst>
              <a:path w="4762500" h="685809">
                <a:moveTo>
                  <a:pt x="0" y="12700"/>
                </a:moveTo>
                <a:cubicBezTo>
                  <a:pt x="978958" y="350308"/>
                  <a:pt x="1957917" y="687917"/>
                  <a:pt x="2751667" y="685800"/>
                </a:cubicBezTo>
                <a:cubicBezTo>
                  <a:pt x="3545417" y="683683"/>
                  <a:pt x="4153958" y="341841"/>
                  <a:pt x="4762500" y="0"/>
                </a:cubicBezTo>
              </a:path>
            </a:pathLst>
          </a:custGeom>
          <a:noFill/>
          <a:ln w="38100">
            <a:solidFill>
              <a:srgbClr val="C0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乘号 188">
            <a:extLst>
              <a:ext uri="{FF2B5EF4-FFF2-40B4-BE49-F238E27FC236}">
                <a16:creationId xmlns:a16="http://schemas.microsoft.com/office/drawing/2014/main" id="{0B7C87D3-BB4F-0783-113F-61B6DAD4DAA3}"/>
              </a:ext>
            </a:extLst>
          </p:cNvPr>
          <p:cNvSpPr/>
          <p:nvPr/>
        </p:nvSpPr>
        <p:spPr>
          <a:xfrm>
            <a:off x="6323971" y="4484262"/>
            <a:ext cx="424761" cy="37237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0" name="图形 189">
            <a:extLst>
              <a:ext uri="{FF2B5EF4-FFF2-40B4-BE49-F238E27FC236}">
                <a16:creationId xmlns:a16="http://schemas.microsoft.com/office/drawing/2014/main" id="{69264C28-6E25-9F66-2501-C4F40C229E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3971" y="5678297"/>
            <a:ext cx="320610" cy="320610"/>
          </a:xfrm>
          <a:prstGeom prst="rect">
            <a:avLst/>
          </a:prstGeom>
        </p:spPr>
      </p:pic>
      <p:pic>
        <p:nvPicPr>
          <p:cNvPr id="191" name="图形 190">
            <a:extLst>
              <a:ext uri="{FF2B5EF4-FFF2-40B4-BE49-F238E27FC236}">
                <a16:creationId xmlns:a16="http://schemas.microsoft.com/office/drawing/2014/main" id="{95A47CE0-C754-8186-3E22-8D3FA10762D9}"/>
              </a:ext>
            </a:extLst>
          </p:cNvPr>
          <p:cNvPicPr>
            <a:picLocks noChangeAspect="1"/>
          </p:cNvPicPr>
          <p:nvPr/>
        </p:nvPicPr>
        <p:blipFill>
          <a:blip r:embed="rId7">
            <a:lum contrast="20000"/>
            <a:extLst>
              <a:ext uri="{96DAC541-7B7A-43D3-8B79-37D633B846F1}">
                <asvg:svgBlip xmlns:asvg="http://schemas.microsoft.com/office/drawing/2016/SVG/main" r:embed="rId8"/>
              </a:ext>
            </a:extLst>
          </a:blip>
          <a:stretch>
            <a:fillRect/>
          </a:stretch>
        </p:blipFill>
        <p:spPr>
          <a:xfrm>
            <a:off x="3259931" y="5678297"/>
            <a:ext cx="320610" cy="320610"/>
          </a:xfrm>
          <a:prstGeom prst="rect">
            <a:avLst/>
          </a:prstGeom>
        </p:spPr>
      </p:pic>
      <p:pic>
        <p:nvPicPr>
          <p:cNvPr id="192" name="图形 191">
            <a:extLst>
              <a:ext uri="{FF2B5EF4-FFF2-40B4-BE49-F238E27FC236}">
                <a16:creationId xmlns:a16="http://schemas.microsoft.com/office/drawing/2014/main" id="{8170978D-2DE2-C0A1-11C2-6426E1C8D3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8011" y="5678297"/>
            <a:ext cx="320610" cy="320610"/>
          </a:xfrm>
          <a:prstGeom prst="rect">
            <a:avLst/>
          </a:prstGeom>
        </p:spPr>
      </p:pic>
      <p:pic>
        <p:nvPicPr>
          <p:cNvPr id="193" name="图形 192">
            <a:extLst>
              <a:ext uri="{FF2B5EF4-FFF2-40B4-BE49-F238E27FC236}">
                <a16:creationId xmlns:a16="http://schemas.microsoft.com/office/drawing/2014/main" id="{B818924D-995C-22DB-7C37-00EB3BD9DC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6091" y="5678297"/>
            <a:ext cx="320610" cy="320610"/>
          </a:xfrm>
          <a:prstGeom prst="rect">
            <a:avLst/>
          </a:prstGeom>
        </p:spPr>
      </p:pic>
      <p:pic>
        <p:nvPicPr>
          <p:cNvPr id="194" name="图形 193">
            <a:extLst>
              <a:ext uri="{FF2B5EF4-FFF2-40B4-BE49-F238E27FC236}">
                <a16:creationId xmlns:a16="http://schemas.microsoft.com/office/drawing/2014/main" id="{590C547B-4AC3-03F6-2A5B-D27B46459E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2051" y="5678297"/>
            <a:ext cx="320610" cy="320610"/>
          </a:xfrm>
          <a:prstGeom prst="rect">
            <a:avLst/>
          </a:prstGeom>
        </p:spPr>
      </p:pic>
      <p:pic>
        <p:nvPicPr>
          <p:cNvPr id="195" name="图形 194">
            <a:extLst>
              <a:ext uri="{FF2B5EF4-FFF2-40B4-BE49-F238E27FC236}">
                <a16:creationId xmlns:a16="http://schemas.microsoft.com/office/drawing/2014/main" id="{8ABE617A-F2CA-1701-7C32-1C7C8B1E9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0131" y="5678297"/>
            <a:ext cx="320610" cy="320610"/>
          </a:xfrm>
          <a:prstGeom prst="rect">
            <a:avLst/>
          </a:prstGeom>
        </p:spPr>
      </p:pic>
      <p:sp>
        <p:nvSpPr>
          <p:cNvPr id="196" name="任意多边形: 形状 195">
            <a:extLst>
              <a:ext uri="{FF2B5EF4-FFF2-40B4-BE49-F238E27FC236}">
                <a16:creationId xmlns:a16="http://schemas.microsoft.com/office/drawing/2014/main" id="{CF266BBC-0010-1821-6D64-02744B5126AD}"/>
              </a:ext>
            </a:extLst>
          </p:cNvPr>
          <p:cNvSpPr/>
          <p:nvPr/>
        </p:nvSpPr>
        <p:spPr>
          <a:xfrm>
            <a:off x="3424767" y="5985933"/>
            <a:ext cx="944033" cy="131257"/>
          </a:xfrm>
          <a:custGeom>
            <a:avLst/>
            <a:gdLst>
              <a:gd name="connsiteX0" fmla="*/ 0 w 944033"/>
              <a:gd name="connsiteY0" fmla="*/ 8467 h 131257"/>
              <a:gd name="connsiteX1" fmla="*/ 474133 w 944033"/>
              <a:gd name="connsiteY1" fmla="*/ 131234 h 131257"/>
              <a:gd name="connsiteX2" fmla="*/ 944033 w 944033"/>
              <a:gd name="connsiteY2" fmla="*/ 0 h 131257"/>
            </a:gdLst>
            <a:ahLst/>
            <a:cxnLst>
              <a:cxn ang="0">
                <a:pos x="connsiteX0" y="connsiteY0"/>
              </a:cxn>
              <a:cxn ang="0">
                <a:pos x="connsiteX1" y="connsiteY1"/>
              </a:cxn>
              <a:cxn ang="0">
                <a:pos x="connsiteX2" y="connsiteY2"/>
              </a:cxn>
            </a:cxnLst>
            <a:rect l="l" t="t" r="r" b="b"/>
            <a:pathLst>
              <a:path w="944033" h="131257">
                <a:moveTo>
                  <a:pt x="0" y="8467"/>
                </a:moveTo>
                <a:cubicBezTo>
                  <a:pt x="158397" y="70556"/>
                  <a:pt x="316794" y="132645"/>
                  <a:pt x="474133" y="131234"/>
                </a:cubicBezTo>
                <a:cubicBezTo>
                  <a:pt x="631472" y="129823"/>
                  <a:pt x="787752" y="64911"/>
                  <a:pt x="944033"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形状 196">
            <a:extLst>
              <a:ext uri="{FF2B5EF4-FFF2-40B4-BE49-F238E27FC236}">
                <a16:creationId xmlns:a16="http://schemas.microsoft.com/office/drawing/2014/main" id="{087EBCC7-E973-73FA-F491-3EF0EB30C264}"/>
              </a:ext>
            </a:extLst>
          </p:cNvPr>
          <p:cNvSpPr/>
          <p:nvPr/>
        </p:nvSpPr>
        <p:spPr>
          <a:xfrm>
            <a:off x="3416620" y="5998907"/>
            <a:ext cx="1875311" cy="257431"/>
          </a:xfrm>
          <a:custGeom>
            <a:avLst/>
            <a:gdLst>
              <a:gd name="connsiteX0" fmla="*/ 0 w 1900767"/>
              <a:gd name="connsiteY0" fmla="*/ 0 h 220190"/>
              <a:gd name="connsiteX1" fmla="*/ 969433 w 1900767"/>
              <a:gd name="connsiteY1" fmla="*/ 220134 h 220190"/>
              <a:gd name="connsiteX2" fmla="*/ 1900767 w 1900767"/>
              <a:gd name="connsiteY2" fmla="*/ 16934 h 220190"/>
            </a:gdLst>
            <a:ahLst/>
            <a:cxnLst>
              <a:cxn ang="0">
                <a:pos x="connsiteX0" y="connsiteY0"/>
              </a:cxn>
              <a:cxn ang="0">
                <a:pos x="connsiteX1" y="connsiteY1"/>
              </a:cxn>
              <a:cxn ang="0">
                <a:pos x="connsiteX2" y="connsiteY2"/>
              </a:cxn>
            </a:cxnLst>
            <a:rect l="l" t="t" r="r" b="b"/>
            <a:pathLst>
              <a:path w="1900767" h="220190">
                <a:moveTo>
                  <a:pt x="0" y="0"/>
                </a:moveTo>
                <a:cubicBezTo>
                  <a:pt x="326319" y="108656"/>
                  <a:pt x="652639" y="217312"/>
                  <a:pt x="969433" y="220134"/>
                </a:cubicBezTo>
                <a:cubicBezTo>
                  <a:pt x="1286227" y="222956"/>
                  <a:pt x="1593497" y="119945"/>
                  <a:pt x="1900767" y="16934"/>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形状 197">
            <a:extLst>
              <a:ext uri="{FF2B5EF4-FFF2-40B4-BE49-F238E27FC236}">
                <a16:creationId xmlns:a16="http://schemas.microsoft.com/office/drawing/2014/main" id="{83241224-E7EA-0137-323B-6DF3A894E2EE}"/>
              </a:ext>
            </a:extLst>
          </p:cNvPr>
          <p:cNvSpPr/>
          <p:nvPr/>
        </p:nvSpPr>
        <p:spPr>
          <a:xfrm>
            <a:off x="3424238" y="5997575"/>
            <a:ext cx="2794000" cy="377826"/>
          </a:xfrm>
          <a:custGeom>
            <a:avLst/>
            <a:gdLst>
              <a:gd name="connsiteX0" fmla="*/ 0 w 2794000"/>
              <a:gd name="connsiteY0" fmla="*/ 0 h 377826"/>
              <a:gd name="connsiteX1" fmla="*/ 1428750 w 2794000"/>
              <a:gd name="connsiteY1" fmla="*/ 377825 h 377826"/>
              <a:gd name="connsiteX2" fmla="*/ 2794000 w 2794000"/>
              <a:gd name="connsiteY2" fmla="*/ 3175 h 377826"/>
            </a:gdLst>
            <a:ahLst/>
            <a:cxnLst>
              <a:cxn ang="0">
                <a:pos x="connsiteX0" y="connsiteY0"/>
              </a:cxn>
              <a:cxn ang="0">
                <a:pos x="connsiteX1" y="connsiteY1"/>
              </a:cxn>
              <a:cxn ang="0">
                <a:pos x="connsiteX2" y="connsiteY2"/>
              </a:cxn>
            </a:cxnLst>
            <a:rect l="l" t="t" r="r" b="b"/>
            <a:pathLst>
              <a:path w="2794000" h="377826">
                <a:moveTo>
                  <a:pt x="0" y="0"/>
                </a:moveTo>
                <a:cubicBezTo>
                  <a:pt x="481541" y="188648"/>
                  <a:pt x="963083" y="377296"/>
                  <a:pt x="1428750" y="377825"/>
                </a:cubicBezTo>
                <a:cubicBezTo>
                  <a:pt x="1894417" y="378354"/>
                  <a:pt x="2344208" y="190764"/>
                  <a:pt x="2794000" y="3175"/>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形状 200">
            <a:extLst>
              <a:ext uri="{FF2B5EF4-FFF2-40B4-BE49-F238E27FC236}">
                <a16:creationId xmlns:a16="http://schemas.microsoft.com/office/drawing/2014/main" id="{456BCC32-85B8-61AD-C63F-23871B42F3CD}"/>
              </a:ext>
            </a:extLst>
          </p:cNvPr>
          <p:cNvSpPr/>
          <p:nvPr/>
        </p:nvSpPr>
        <p:spPr>
          <a:xfrm>
            <a:off x="3416300" y="5994400"/>
            <a:ext cx="3746500" cy="618068"/>
          </a:xfrm>
          <a:custGeom>
            <a:avLst/>
            <a:gdLst>
              <a:gd name="connsiteX0" fmla="*/ 0 w 3746500"/>
              <a:gd name="connsiteY0" fmla="*/ 4233 h 618068"/>
              <a:gd name="connsiteX1" fmla="*/ 2120900 w 3746500"/>
              <a:gd name="connsiteY1" fmla="*/ 618067 h 618068"/>
              <a:gd name="connsiteX2" fmla="*/ 3746500 w 3746500"/>
              <a:gd name="connsiteY2" fmla="*/ 0 h 618068"/>
            </a:gdLst>
            <a:ahLst/>
            <a:cxnLst>
              <a:cxn ang="0">
                <a:pos x="connsiteX0" y="connsiteY0"/>
              </a:cxn>
              <a:cxn ang="0">
                <a:pos x="connsiteX1" y="connsiteY1"/>
              </a:cxn>
              <a:cxn ang="0">
                <a:pos x="connsiteX2" y="connsiteY2"/>
              </a:cxn>
            </a:cxnLst>
            <a:rect l="l" t="t" r="r" b="b"/>
            <a:pathLst>
              <a:path w="3746500" h="618068">
                <a:moveTo>
                  <a:pt x="0" y="4233"/>
                </a:moveTo>
                <a:cubicBezTo>
                  <a:pt x="748241" y="311503"/>
                  <a:pt x="1496483" y="618773"/>
                  <a:pt x="2120900" y="618067"/>
                </a:cubicBezTo>
                <a:cubicBezTo>
                  <a:pt x="2745317" y="617362"/>
                  <a:pt x="3245908" y="308681"/>
                  <a:pt x="374650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形状 201">
            <a:extLst>
              <a:ext uri="{FF2B5EF4-FFF2-40B4-BE49-F238E27FC236}">
                <a16:creationId xmlns:a16="http://schemas.microsoft.com/office/drawing/2014/main" id="{C58DD059-FDB2-AB5E-EA8A-C859A60940FA}"/>
              </a:ext>
            </a:extLst>
          </p:cNvPr>
          <p:cNvSpPr/>
          <p:nvPr/>
        </p:nvSpPr>
        <p:spPr>
          <a:xfrm>
            <a:off x="3407833" y="5985933"/>
            <a:ext cx="4682067" cy="846675"/>
          </a:xfrm>
          <a:custGeom>
            <a:avLst/>
            <a:gdLst>
              <a:gd name="connsiteX0" fmla="*/ 0 w 4682067"/>
              <a:gd name="connsiteY0" fmla="*/ 12700 h 846675"/>
              <a:gd name="connsiteX1" fmla="*/ 2298700 w 4682067"/>
              <a:gd name="connsiteY1" fmla="*/ 846667 h 846675"/>
              <a:gd name="connsiteX2" fmla="*/ 4682067 w 4682067"/>
              <a:gd name="connsiteY2" fmla="*/ 0 h 846675"/>
            </a:gdLst>
            <a:ahLst/>
            <a:cxnLst>
              <a:cxn ang="0">
                <a:pos x="connsiteX0" y="connsiteY0"/>
              </a:cxn>
              <a:cxn ang="0">
                <a:pos x="connsiteX1" y="connsiteY1"/>
              </a:cxn>
              <a:cxn ang="0">
                <a:pos x="connsiteX2" y="connsiteY2"/>
              </a:cxn>
            </a:cxnLst>
            <a:rect l="l" t="t" r="r" b="b"/>
            <a:pathLst>
              <a:path w="4682067" h="846675">
                <a:moveTo>
                  <a:pt x="0" y="12700"/>
                </a:moveTo>
                <a:cubicBezTo>
                  <a:pt x="759178" y="430742"/>
                  <a:pt x="1518356" y="848784"/>
                  <a:pt x="2298700" y="846667"/>
                </a:cubicBezTo>
                <a:cubicBezTo>
                  <a:pt x="3079044" y="844550"/>
                  <a:pt x="3880555" y="422275"/>
                  <a:pt x="4682067"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文本框 202">
            <a:extLst>
              <a:ext uri="{FF2B5EF4-FFF2-40B4-BE49-F238E27FC236}">
                <a16:creationId xmlns:a16="http://schemas.microsoft.com/office/drawing/2014/main" id="{1BE6754C-8106-1BEF-68D7-BF3CB9D7A51F}"/>
              </a:ext>
            </a:extLst>
          </p:cNvPr>
          <p:cNvSpPr txBox="1"/>
          <p:nvPr/>
        </p:nvSpPr>
        <p:spPr>
          <a:xfrm>
            <a:off x="2126789" y="5589896"/>
            <a:ext cx="1193395" cy="461665"/>
          </a:xfrm>
          <a:prstGeom prst="rect">
            <a:avLst/>
          </a:prstGeom>
          <a:noFill/>
        </p:spPr>
        <p:txBody>
          <a:bodyPr wrap="square" rtlCol="0">
            <a:spAutoFit/>
          </a:bodyPr>
          <a:lstStyle/>
          <a:p>
            <a:r>
              <a:rPr lang="en-US" altLang="zh-CN" sz="2400" dirty="0"/>
              <a:t>Created</a:t>
            </a:r>
            <a:endParaRPr lang="zh-CN" altLang="en-US" sz="2400" dirty="0"/>
          </a:p>
        </p:txBody>
      </p:sp>
      <p:sp>
        <p:nvSpPr>
          <p:cNvPr id="204" name="文本框 203">
            <a:extLst>
              <a:ext uri="{FF2B5EF4-FFF2-40B4-BE49-F238E27FC236}">
                <a16:creationId xmlns:a16="http://schemas.microsoft.com/office/drawing/2014/main" id="{C7D8B904-C64A-168B-FB87-0B56C6C89A65}"/>
              </a:ext>
            </a:extLst>
          </p:cNvPr>
          <p:cNvSpPr txBox="1"/>
          <p:nvPr/>
        </p:nvSpPr>
        <p:spPr>
          <a:xfrm>
            <a:off x="8250741" y="5607769"/>
            <a:ext cx="1293745" cy="461665"/>
          </a:xfrm>
          <a:prstGeom prst="rect">
            <a:avLst/>
          </a:prstGeom>
          <a:noFill/>
        </p:spPr>
        <p:txBody>
          <a:bodyPr wrap="square" rtlCol="0">
            <a:spAutoFit/>
          </a:bodyPr>
          <a:lstStyle/>
          <a:p>
            <a:r>
              <a:rPr lang="en-US" altLang="zh-CN" sz="2400" dirty="0"/>
              <a:t>Running</a:t>
            </a:r>
            <a:endParaRPr lang="zh-CN" altLang="en-US" sz="2400" dirty="0"/>
          </a:p>
        </p:txBody>
      </p:sp>
      <p:sp>
        <p:nvSpPr>
          <p:cNvPr id="206" name="文本框 205">
            <a:extLst>
              <a:ext uri="{FF2B5EF4-FFF2-40B4-BE49-F238E27FC236}">
                <a16:creationId xmlns:a16="http://schemas.microsoft.com/office/drawing/2014/main" id="{2C7FA7CD-3462-317C-C1FE-70DECE68ABA6}"/>
              </a:ext>
            </a:extLst>
          </p:cNvPr>
          <p:cNvSpPr txBox="1"/>
          <p:nvPr/>
        </p:nvSpPr>
        <p:spPr>
          <a:xfrm>
            <a:off x="2075332" y="6344761"/>
            <a:ext cx="2337579" cy="461665"/>
          </a:xfrm>
          <a:prstGeom prst="rect">
            <a:avLst/>
          </a:prstGeom>
          <a:noFill/>
        </p:spPr>
        <p:txBody>
          <a:bodyPr wrap="square" rtlCol="0">
            <a:spAutoFit/>
          </a:bodyPr>
          <a:lstStyle/>
          <a:p>
            <a:r>
              <a:rPr lang="en-US" altLang="zh-CN" sz="2400" b="1" i="1" dirty="0"/>
              <a:t>Ping List Register</a:t>
            </a:r>
            <a:endParaRPr lang="zh-CN" altLang="en-US" sz="2400" b="1" i="1" dirty="0"/>
          </a:p>
        </p:txBody>
      </p:sp>
      <p:sp>
        <p:nvSpPr>
          <p:cNvPr id="2" name="文本框 1">
            <a:extLst>
              <a:ext uri="{FF2B5EF4-FFF2-40B4-BE49-F238E27FC236}">
                <a16:creationId xmlns:a16="http://schemas.microsoft.com/office/drawing/2014/main" id="{F0034B10-4432-D6EC-AC51-6257023CE3DF}"/>
              </a:ext>
            </a:extLst>
          </p:cNvPr>
          <p:cNvSpPr txBox="1"/>
          <p:nvPr/>
        </p:nvSpPr>
        <p:spPr>
          <a:xfrm>
            <a:off x="9687793" y="2904850"/>
            <a:ext cx="2015522" cy="830997"/>
          </a:xfrm>
          <a:prstGeom prst="rect">
            <a:avLst/>
          </a:prstGeom>
          <a:noFill/>
        </p:spPr>
        <p:txBody>
          <a:bodyPr wrap="square" rtlCol="0">
            <a:spAutoFit/>
          </a:bodyPr>
          <a:lstStyle/>
          <a:p>
            <a:r>
              <a:rPr lang="en-US" altLang="zh-CN" sz="2400" b="1" dirty="0"/>
              <a:t>7/8 reduction in ping list size</a:t>
            </a:r>
            <a:endParaRPr lang="zh-CN" altLang="en-US" sz="2400" b="1" dirty="0"/>
          </a:p>
        </p:txBody>
      </p:sp>
    </p:spTree>
    <p:extLst>
      <p:ext uri="{BB962C8B-B14F-4D97-AF65-F5344CB8AC3E}">
        <p14:creationId xmlns:p14="http://schemas.microsoft.com/office/powerpoint/2010/main" val="3261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9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9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9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0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9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9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9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9" grpId="0" animBg="1"/>
      <p:bldP spid="11" grpId="0" animBg="1"/>
      <p:bldP spid="12" grpId="0" animBg="1"/>
      <p:bldP spid="15" grpId="0" animBg="1"/>
      <p:bldP spid="21" grpId="0" animBg="1"/>
      <p:bldP spid="24" grpId="0"/>
      <p:bldP spid="60" grpId="0"/>
      <p:bldP spid="61" grpId="0"/>
      <p:bldP spid="71" grpId="0"/>
      <p:bldP spid="98" grpId="0"/>
      <p:bldP spid="102" grpId="0"/>
      <p:bldP spid="186" grpId="0" animBg="1"/>
      <p:bldP spid="188" grpId="0" animBg="1"/>
      <p:bldP spid="189" grpId="0" animBg="1"/>
      <p:bldP spid="196" grpId="0" animBg="1"/>
      <p:bldP spid="197" grpId="0" animBg="1"/>
      <p:bldP spid="198" grpId="0" animBg="1"/>
      <p:bldP spid="201" grpId="0" animBg="1"/>
      <p:bldP spid="202" grpId="0" animBg="1"/>
      <p:bldP spid="203" grpId="0"/>
      <p:bldP spid="204" grpId="0"/>
      <p:bldP spid="20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B2D94-BD09-9C56-5997-760A64D09AC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CE486993-81FE-0914-509A-F118D6BF6548}"/>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Runtime: Optimization with inferred traffic skeletons</a:t>
            </a:r>
          </a:p>
          <a:p>
            <a:pPr lvl="1"/>
            <a:endParaRPr lang="en-US" altLang="zh-CN" dirty="0"/>
          </a:p>
        </p:txBody>
      </p:sp>
      <p:sp>
        <p:nvSpPr>
          <p:cNvPr id="3" name="灯片编号占位符 2">
            <a:extLst>
              <a:ext uri="{FF2B5EF4-FFF2-40B4-BE49-F238E27FC236}">
                <a16:creationId xmlns:a16="http://schemas.microsoft.com/office/drawing/2014/main" id="{FDDCD3B8-C14E-AB65-0D50-8ECE14EECB0F}"/>
              </a:ext>
            </a:extLst>
          </p:cNvPr>
          <p:cNvSpPr>
            <a:spLocks noGrp="1"/>
          </p:cNvSpPr>
          <p:nvPr>
            <p:ph type="sldNum" sz="quarter" idx="12"/>
          </p:nvPr>
        </p:nvSpPr>
        <p:spPr/>
        <p:txBody>
          <a:bodyPr/>
          <a:lstStyle/>
          <a:p>
            <a:fld id="{84BCC322-D5A9-47A8-A5BE-5D9C2195FFDA}" type="slidenum">
              <a:rPr lang="zh-CN" altLang="en-US" smtClean="0"/>
              <a:pPr/>
              <a:t>19</a:t>
            </a:fld>
            <a:endParaRPr lang="zh-CN" altLang="en-US" dirty="0"/>
          </a:p>
        </p:txBody>
      </p:sp>
      <p:sp>
        <p:nvSpPr>
          <p:cNvPr id="5" name="标题 4">
            <a:extLst>
              <a:ext uri="{FF2B5EF4-FFF2-40B4-BE49-F238E27FC236}">
                <a16:creationId xmlns:a16="http://schemas.microsoft.com/office/drawing/2014/main" id="{C7A702B6-DC5A-E4D6-728A-46B696239D09}"/>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sp>
        <p:nvSpPr>
          <p:cNvPr id="35" name="文本框 34">
            <a:extLst>
              <a:ext uri="{FF2B5EF4-FFF2-40B4-BE49-F238E27FC236}">
                <a16:creationId xmlns:a16="http://schemas.microsoft.com/office/drawing/2014/main" id="{E9384576-529C-BE98-3F21-FBA68A8E188C}"/>
              </a:ext>
            </a:extLst>
          </p:cNvPr>
          <p:cNvSpPr txBox="1"/>
          <p:nvPr/>
        </p:nvSpPr>
        <p:spPr>
          <a:xfrm>
            <a:off x="5617070" y="5471865"/>
            <a:ext cx="6467199" cy="830997"/>
          </a:xfrm>
          <a:prstGeom prst="rect">
            <a:avLst/>
          </a:prstGeom>
          <a:noFill/>
        </p:spPr>
        <p:txBody>
          <a:bodyPr wrap="square" rtlCol="0">
            <a:spAutoFit/>
          </a:bodyPr>
          <a:lstStyle/>
          <a:p>
            <a:r>
              <a:rPr lang="en-US" altLang="zh-CN" sz="2400" dirty="0"/>
              <a:t>RNICs in the same </a:t>
            </a:r>
            <a:r>
              <a:rPr lang="en-US" altLang="zh-CN" sz="2400" b="1" dirty="0">
                <a:solidFill>
                  <a:srgbClr val="7030A0"/>
                </a:solidFill>
              </a:rPr>
              <a:t>rank position </a:t>
            </a:r>
            <a:r>
              <a:rPr lang="en-US" altLang="zh-CN" sz="2400" dirty="0"/>
              <a:t>across different DPs have the same burst patterns in traffic</a:t>
            </a:r>
            <a:endParaRPr lang="zh-CN" altLang="en-US" sz="2400" b="1" dirty="0">
              <a:solidFill>
                <a:schemeClr val="accent5">
                  <a:lumMod val="75000"/>
                </a:schemeClr>
              </a:solidFill>
            </a:endParaRPr>
          </a:p>
        </p:txBody>
      </p:sp>
      <p:grpSp>
        <p:nvGrpSpPr>
          <p:cNvPr id="36" name="组合 35">
            <a:extLst>
              <a:ext uri="{FF2B5EF4-FFF2-40B4-BE49-F238E27FC236}">
                <a16:creationId xmlns:a16="http://schemas.microsoft.com/office/drawing/2014/main" id="{6FCB86EE-6F54-A752-E3D1-5D56F420E1C6}"/>
              </a:ext>
            </a:extLst>
          </p:cNvPr>
          <p:cNvGrpSpPr/>
          <p:nvPr/>
        </p:nvGrpSpPr>
        <p:grpSpPr>
          <a:xfrm>
            <a:off x="5682609" y="3122593"/>
            <a:ext cx="3299699" cy="1993814"/>
            <a:chOff x="4959561" y="2432639"/>
            <a:chExt cx="4821730" cy="2913488"/>
          </a:xfrm>
        </p:grpSpPr>
        <p:grpSp>
          <p:nvGrpSpPr>
            <p:cNvPr id="37" name="组合 36">
              <a:extLst>
                <a:ext uri="{FF2B5EF4-FFF2-40B4-BE49-F238E27FC236}">
                  <a16:creationId xmlns:a16="http://schemas.microsoft.com/office/drawing/2014/main" id="{998589DF-559F-FADB-26BC-39F1F82583A0}"/>
                </a:ext>
              </a:extLst>
            </p:cNvPr>
            <p:cNvGrpSpPr/>
            <p:nvPr/>
          </p:nvGrpSpPr>
          <p:grpSpPr>
            <a:xfrm rot="5400000">
              <a:off x="5913682" y="1478518"/>
              <a:ext cx="2913488" cy="4821730"/>
              <a:chOff x="7817786" y="7687044"/>
              <a:chExt cx="3855636" cy="3630304"/>
            </a:xfrm>
          </p:grpSpPr>
          <p:sp>
            <p:nvSpPr>
              <p:cNvPr id="45" name="矩形 44">
                <a:extLst>
                  <a:ext uri="{FF2B5EF4-FFF2-40B4-BE49-F238E27FC236}">
                    <a16:creationId xmlns:a16="http://schemas.microsoft.com/office/drawing/2014/main" id="{C9139CEC-0098-E189-A697-C90FF806C6BB}"/>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6" name="矩形 45">
                <a:extLst>
                  <a:ext uri="{FF2B5EF4-FFF2-40B4-BE49-F238E27FC236}">
                    <a16:creationId xmlns:a16="http://schemas.microsoft.com/office/drawing/2014/main" id="{66390B60-1239-ED75-80F3-42D7D7D563A0}"/>
                  </a:ext>
                </a:extLst>
              </p:cNvPr>
              <p:cNvSpPr/>
              <p:nvPr/>
            </p:nvSpPr>
            <p:spPr>
              <a:xfrm>
                <a:off x="8209463" y="10823504"/>
                <a:ext cx="3058057" cy="245718"/>
              </a:xfrm>
              <a:prstGeom prst="rect">
                <a:avLst/>
              </a:prstGeom>
              <a:solidFill>
                <a:srgbClr val="FFA907">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7" name="矩形 46">
                <a:extLst>
                  <a:ext uri="{FF2B5EF4-FFF2-40B4-BE49-F238E27FC236}">
                    <a16:creationId xmlns:a16="http://schemas.microsoft.com/office/drawing/2014/main" id="{67F5B339-D427-8E8F-4B60-F5D4DCB6F88D}"/>
                  </a:ext>
                </a:extLst>
              </p:cNvPr>
              <p:cNvSpPr/>
              <p:nvPr/>
            </p:nvSpPr>
            <p:spPr>
              <a:xfrm>
                <a:off x="8209461" y="10405631"/>
                <a:ext cx="3058057" cy="245718"/>
              </a:xfrm>
              <a:prstGeom prst="rect">
                <a:avLst/>
              </a:prstGeom>
              <a:solidFill>
                <a:srgbClr val="FFA907">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8" name="矩形 47">
                <a:extLst>
                  <a:ext uri="{FF2B5EF4-FFF2-40B4-BE49-F238E27FC236}">
                    <a16:creationId xmlns:a16="http://schemas.microsoft.com/office/drawing/2014/main" id="{5E937179-7D96-33BE-EEA7-95AC81FE6F41}"/>
                  </a:ext>
                </a:extLst>
              </p:cNvPr>
              <p:cNvSpPr/>
              <p:nvPr/>
            </p:nvSpPr>
            <p:spPr>
              <a:xfrm>
                <a:off x="8209463" y="9987759"/>
                <a:ext cx="3058057" cy="245718"/>
              </a:xfrm>
              <a:prstGeom prst="rect">
                <a:avLst/>
              </a:prstGeom>
              <a:solidFill>
                <a:srgbClr val="FFA907">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49" name="矩形 48">
                <a:extLst>
                  <a:ext uri="{FF2B5EF4-FFF2-40B4-BE49-F238E27FC236}">
                    <a16:creationId xmlns:a16="http://schemas.microsoft.com/office/drawing/2014/main" id="{2A307014-D430-0CC2-ED15-60DCF7F55EFA}"/>
                  </a:ext>
                </a:extLst>
              </p:cNvPr>
              <p:cNvSpPr/>
              <p:nvPr/>
            </p:nvSpPr>
            <p:spPr>
              <a:xfrm>
                <a:off x="8209461" y="9569887"/>
                <a:ext cx="3058057" cy="245718"/>
              </a:xfrm>
              <a:prstGeom prst="rect">
                <a:avLst/>
              </a:prstGeom>
              <a:solidFill>
                <a:srgbClr val="FFA907">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0" name="矩形 49">
                <a:extLst>
                  <a:ext uri="{FF2B5EF4-FFF2-40B4-BE49-F238E27FC236}">
                    <a16:creationId xmlns:a16="http://schemas.microsoft.com/office/drawing/2014/main" id="{9857B8D7-50B7-AB12-5A2D-D5173C49BC8E}"/>
                  </a:ext>
                </a:extLst>
              </p:cNvPr>
              <p:cNvSpPr/>
              <p:nvPr/>
            </p:nvSpPr>
            <p:spPr>
              <a:xfrm>
                <a:off x="8209463" y="9178740"/>
                <a:ext cx="3058057" cy="245718"/>
              </a:xfrm>
              <a:prstGeom prst="rect">
                <a:avLst/>
              </a:prstGeom>
              <a:solidFill>
                <a:srgbClr val="FFA907">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1" name="矩形 50">
                <a:extLst>
                  <a:ext uri="{FF2B5EF4-FFF2-40B4-BE49-F238E27FC236}">
                    <a16:creationId xmlns:a16="http://schemas.microsoft.com/office/drawing/2014/main" id="{4E283D67-9E3D-2025-F941-8612C8ABCA82}"/>
                  </a:ext>
                </a:extLst>
              </p:cNvPr>
              <p:cNvSpPr/>
              <p:nvPr/>
            </p:nvSpPr>
            <p:spPr>
              <a:xfrm>
                <a:off x="8209461" y="8760867"/>
                <a:ext cx="3058057" cy="245718"/>
              </a:xfrm>
              <a:prstGeom prst="rect">
                <a:avLst/>
              </a:prstGeom>
              <a:solidFill>
                <a:srgbClr val="FFA907">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2" name="矩形 51">
                <a:extLst>
                  <a:ext uri="{FF2B5EF4-FFF2-40B4-BE49-F238E27FC236}">
                    <a16:creationId xmlns:a16="http://schemas.microsoft.com/office/drawing/2014/main" id="{315DEFA5-DD21-4570-B484-0A09A2FBDD0A}"/>
                  </a:ext>
                </a:extLst>
              </p:cNvPr>
              <p:cNvSpPr/>
              <p:nvPr/>
            </p:nvSpPr>
            <p:spPr>
              <a:xfrm>
                <a:off x="8209463" y="8342995"/>
                <a:ext cx="3058057" cy="245718"/>
              </a:xfrm>
              <a:prstGeom prst="rect">
                <a:avLst/>
              </a:prstGeom>
              <a:solidFill>
                <a:srgbClr val="FFA907">
                  <a:alpha val="9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3" name="矩形 52">
                <a:extLst>
                  <a:ext uri="{FF2B5EF4-FFF2-40B4-BE49-F238E27FC236}">
                    <a16:creationId xmlns:a16="http://schemas.microsoft.com/office/drawing/2014/main" id="{046F52EB-D3E6-D2A7-6759-8ADE35669F9F}"/>
                  </a:ext>
                </a:extLst>
              </p:cNvPr>
              <p:cNvSpPr/>
              <p:nvPr/>
            </p:nvSpPr>
            <p:spPr>
              <a:xfrm>
                <a:off x="8209461" y="7925123"/>
                <a:ext cx="3058057" cy="245718"/>
              </a:xfrm>
              <a:prstGeom prst="rect">
                <a:avLst/>
              </a:prstGeom>
              <a:solidFill>
                <a:srgbClr val="FFA90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4" name="上箭头 75">
                <a:extLst>
                  <a:ext uri="{FF2B5EF4-FFF2-40B4-BE49-F238E27FC236}">
                    <a16:creationId xmlns:a16="http://schemas.microsoft.com/office/drawing/2014/main" id="{C7288696-DCA7-164D-6EA1-38A3A1294915}"/>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5" name="上箭头 76">
                <a:extLst>
                  <a:ext uri="{FF2B5EF4-FFF2-40B4-BE49-F238E27FC236}">
                    <a16:creationId xmlns:a16="http://schemas.microsoft.com/office/drawing/2014/main" id="{BABC302C-5898-8947-91D4-F077D226C335}"/>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6" name="上箭头 77">
                <a:extLst>
                  <a:ext uri="{FF2B5EF4-FFF2-40B4-BE49-F238E27FC236}">
                    <a16:creationId xmlns:a16="http://schemas.microsoft.com/office/drawing/2014/main" id="{C908D4CF-AE4C-CF49-B1CC-FE43B7F2668D}"/>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7" name="上箭头 78">
                <a:extLst>
                  <a:ext uri="{FF2B5EF4-FFF2-40B4-BE49-F238E27FC236}">
                    <a16:creationId xmlns:a16="http://schemas.microsoft.com/office/drawing/2014/main" id="{90AB76E0-489C-F6F8-E5CE-9B89C7898677}"/>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8" name="上箭头 79">
                <a:extLst>
                  <a:ext uri="{FF2B5EF4-FFF2-40B4-BE49-F238E27FC236}">
                    <a16:creationId xmlns:a16="http://schemas.microsoft.com/office/drawing/2014/main" id="{B493C0A1-2183-9462-7429-53E84D1A049C}"/>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9" name="上箭头 80">
                <a:extLst>
                  <a:ext uri="{FF2B5EF4-FFF2-40B4-BE49-F238E27FC236}">
                    <a16:creationId xmlns:a16="http://schemas.microsoft.com/office/drawing/2014/main" id="{41AA01EE-CD8B-E8FF-51EF-D9268A6DF0E3}"/>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62" name="上箭头 85">
                <a:extLst>
                  <a:ext uri="{FF2B5EF4-FFF2-40B4-BE49-F238E27FC236}">
                    <a16:creationId xmlns:a16="http://schemas.microsoft.com/office/drawing/2014/main" id="{2930FDED-9CCE-35BC-CC08-5A76CA6F43F0}"/>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38" name="直线连接符 22">
              <a:extLst>
                <a:ext uri="{FF2B5EF4-FFF2-40B4-BE49-F238E27FC236}">
                  <a16:creationId xmlns:a16="http://schemas.microsoft.com/office/drawing/2014/main" id="{0291226C-8142-0165-FC0C-9AADFDC9BF83}"/>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39" name="直线连接符 23">
              <a:extLst>
                <a:ext uri="{FF2B5EF4-FFF2-40B4-BE49-F238E27FC236}">
                  <a16:creationId xmlns:a16="http://schemas.microsoft.com/office/drawing/2014/main" id="{EFCD4FE2-DDD0-231B-1E9B-47992D1695CD}"/>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0" name="直线连接符 24">
              <a:extLst>
                <a:ext uri="{FF2B5EF4-FFF2-40B4-BE49-F238E27FC236}">
                  <a16:creationId xmlns:a16="http://schemas.microsoft.com/office/drawing/2014/main" id="{464F9992-B7B2-205C-D053-CD4E9E470875}"/>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1" name="直线连接符 25">
              <a:extLst>
                <a:ext uri="{FF2B5EF4-FFF2-40B4-BE49-F238E27FC236}">
                  <a16:creationId xmlns:a16="http://schemas.microsoft.com/office/drawing/2014/main" id="{A7173412-FD56-707B-A92C-CF49CE63FB9D}"/>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2" name="直线连接符 26">
              <a:extLst>
                <a:ext uri="{FF2B5EF4-FFF2-40B4-BE49-F238E27FC236}">
                  <a16:creationId xmlns:a16="http://schemas.microsoft.com/office/drawing/2014/main" id="{4DB4E147-0535-3DBA-C599-855894B1FAFB}"/>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3" name="直线连接符 27">
              <a:extLst>
                <a:ext uri="{FF2B5EF4-FFF2-40B4-BE49-F238E27FC236}">
                  <a16:creationId xmlns:a16="http://schemas.microsoft.com/office/drawing/2014/main" id="{7593F837-3820-B0F3-CB7E-F39CF1FE0A64}"/>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44" name="直线连接符 29">
              <a:extLst>
                <a:ext uri="{FF2B5EF4-FFF2-40B4-BE49-F238E27FC236}">
                  <a16:creationId xmlns:a16="http://schemas.microsoft.com/office/drawing/2014/main" id="{C279394A-7E9D-55DA-6AD4-73829CB59BCB}"/>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grpSp>
        <p:nvGrpSpPr>
          <p:cNvPr id="63" name="组合 62">
            <a:extLst>
              <a:ext uri="{FF2B5EF4-FFF2-40B4-BE49-F238E27FC236}">
                <a16:creationId xmlns:a16="http://schemas.microsoft.com/office/drawing/2014/main" id="{94E13044-146D-EBA2-BA90-D2B0B82B354C}"/>
              </a:ext>
            </a:extLst>
          </p:cNvPr>
          <p:cNvGrpSpPr/>
          <p:nvPr/>
        </p:nvGrpSpPr>
        <p:grpSpPr>
          <a:xfrm>
            <a:off x="7111289" y="2697316"/>
            <a:ext cx="3299699" cy="1993814"/>
            <a:chOff x="4959561" y="2432639"/>
            <a:chExt cx="4821730" cy="2913488"/>
          </a:xfrm>
        </p:grpSpPr>
        <p:grpSp>
          <p:nvGrpSpPr>
            <p:cNvPr id="64" name="组合 63">
              <a:extLst>
                <a:ext uri="{FF2B5EF4-FFF2-40B4-BE49-F238E27FC236}">
                  <a16:creationId xmlns:a16="http://schemas.microsoft.com/office/drawing/2014/main" id="{FCA0934E-304F-7500-BA88-9250E1086F69}"/>
                </a:ext>
              </a:extLst>
            </p:cNvPr>
            <p:cNvGrpSpPr/>
            <p:nvPr/>
          </p:nvGrpSpPr>
          <p:grpSpPr>
            <a:xfrm rot="5400000">
              <a:off x="5913682" y="1478518"/>
              <a:ext cx="2913488" cy="4821730"/>
              <a:chOff x="7817786" y="7687044"/>
              <a:chExt cx="3855636" cy="3630304"/>
            </a:xfrm>
          </p:grpSpPr>
          <p:sp>
            <p:nvSpPr>
              <p:cNvPr id="73" name="矩形 72">
                <a:extLst>
                  <a:ext uri="{FF2B5EF4-FFF2-40B4-BE49-F238E27FC236}">
                    <a16:creationId xmlns:a16="http://schemas.microsoft.com/office/drawing/2014/main" id="{20E1FF2A-C117-A778-0120-3C79F1503D7D}"/>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4" name="矩形 73">
                <a:extLst>
                  <a:ext uri="{FF2B5EF4-FFF2-40B4-BE49-F238E27FC236}">
                    <a16:creationId xmlns:a16="http://schemas.microsoft.com/office/drawing/2014/main" id="{3C80EAE3-330E-F6B4-B2FB-8ED8AD29769D}"/>
                  </a:ext>
                </a:extLst>
              </p:cNvPr>
              <p:cNvSpPr/>
              <p:nvPr/>
            </p:nvSpPr>
            <p:spPr>
              <a:xfrm>
                <a:off x="8209463" y="10823504"/>
                <a:ext cx="3058057" cy="245718"/>
              </a:xfrm>
              <a:prstGeom prst="rect">
                <a:avLst/>
              </a:prstGeom>
              <a:solidFill>
                <a:srgbClr val="800080">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5" name="矩形 74">
                <a:extLst>
                  <a:ext uri="{FF2B5EF4-FFF2-40B4-BE49-F238E27FC236}">
                    <a16:creationId xmlns:a16="http://schemas.microsoft.com/office/drawing/2014/main" id="{6F8570E4-EECA-1292-8815-5DD1F4646C34}"/>
                  </a:ext>
                </a:extLst>
              </p:cNvPr>
              <p:cNvSpPr/>
              <p:nvPr/>
            </p:nvSpPr>
            <p:spPr>
              <a:xfrm>
                <a:off x="8209461" y="10405631"/>
                <a:ext cx="3058057" cy="245718"/>
              </a:xfrm>
              <a:prstGeom prst="rect">
                <a:avLst/>
              </a:prstGeom>
              <a:solidFill>
                <a:srgbClr val="800080">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6" name="矩形 75">
                <a:extLst>
                  <a:ext uri="{FF2B5EF4-FFF2-40B4-BE49-F238E27FC236}">
                    <a16:creationId xmlns:a16="http://schemas.microsoft.com/office/drawing/2014/main" id="{E80B4B38-9B46-383C-8876-28A7C237D472}"/>
                  </a:ext>
                </a:extLst>
              </p:cNvPr>
              <p:cNvSpPr/>
              <p:nvPr/>
            </p:nvSpPr>
            <p:spPr>
              <a:xfrm>
                <a:off x="8209463" y="9987759"/>
                <a:ext cx="3058057" cy="245718"/>
              </a:xfrm>
              <a:prstGeom prst="rect">
                <a:avLst/>
              </a:prstGeom>
              <a:solidFill>
                <a:srgbClr val="800080">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7" name="矩形 76">
                <a:extLst>
                  <a:ext uri="{FF2B5EF4-FFF2-40B4-BE49-F238E27FC236}">
                    <a16:creationId xmlns:a16="http://schemas.microsoft.com/office/drawing/2014/main" id="{1B6DF64C-9399-A0BD-3457-9F06103E16F1}"/>
                  </a:ext>
                </a:extLst>
              </p:cNvPr>
              <p:cNvSpPr/>
              <p:nvPr/>
            </p:nvSpPr>
            <p:spPr>
              <a:xfrm>
                <a:off x="8209461" y="9569887"/>
                <a:ext cx="3058057" cy="245718"/>
              </a:xfrm>
              <a:prstGeom prst="rect">
                <a:avLst/>
              </a:prstGeom>
              <a:solidFill>
                <a:srgbClr val="800080">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8" name="矩形 77">
                <a:extLst>
                  <a:ext uri="{FF2B5EF4-FFF2-40B4-BE49-F238E27FC236}">
                    <a16:creationId xmlns:a16="http://schemas.microsoft.com/office/drawing/2014/main" id="{A4B5D9CE-86C9-7459-15D1-A0B44FB9D2F5}"/>
                  </a:ext>
                </a:extLst>
              </p:cNvPr>
              <p:cNvSpPr/>
              <p:nvPr/>
            </p:nvSpPr>
            <p:spPr>
              <a:xfrm>
                <a:off x="8209463" y="9178740"/>
                <a:ext cx="3058057" cy="245718"/>
              </a:xfrm>
              <a:prstGeom prst="rect">
                <a:avLst/>
              </a:prstGeom>
              <a:solidFill>
                <a:srgbClr val="80008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79" name="矩形 78">
                <a:extLst>
                  <a:ext uri="{FF2B5EF4-FFF2-40B4-BE49-F238E27FC236}">
                    <a16:creationId xmlns:a16="http://schemas.microsoft.com/office/drawing/2014/main" id="{D53BF617-87C1-BEE2-62AF-8FE00BA22CC8}"/>
                  </a:ext>
                </a:extLst>
              </p:cNvPr>
              <p:cNvSpPr/>
              <p:nvPr/>
            </p:nvSpPr>
            <p:spPr>
              <a:xfrm>
                <a:off x="8209461" y="8760867"/>
                <a:ext cx="3058057" cy="245718"/>
              </a:xfrm>
              <a:prstGeom prst="rect">
                <a:avLst/>
              </a:prstGeom>
              <a:solidFill>
                <a:srgbClr val="800080">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0" name="矩形 79">
                <a:extLst>
                  <a:ext uri="{FF2B5EF4-FFF2-40B4-BE49-F238E27FC236}">
                    <a16:creationId xmlns:a16="http://schemas.microsoft.com/office/drawing/2014/main" id="{13713DD3-6E88-DE7F-180A-79EBDF0C8BC4}"/>
                  </a:ext>
                </a:extLst>
              </p:cNvPr>
              <p:cNvSpPr/>
              <p:nvPr/>
            </p:nvSpPr>
            <p:spPr>
              <a:xfrm>
                <a:off x="8209463" y="8342995"/>
                <a:ext cx="3058057" cy="245718"/>
              </a:xfrm>
              <a:prstGeom prst="rect">
                <a:avLst/>
              </a:prstGeom>
              <a:solidFill>
                <a:srgbClr val="800080">
                  <a:alpha val="9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1" name="矩形 80">
                <a:extLst>
                  <a:ext uri="{FF2B5EF4-FFF2-40B4-BE49-F238E27FC236}">
                    <a16:creationId xmlns:a16="http://schemas.microsoft.com/office/drawing/2014/main" id="{A9029F8E-D04A-4E9D-BC36-D7884D7ECE90}"/>
                  </a:ext>
                </a:extLst>
              </p:cNvPr>
              <p:cNvSpPr/>
              <p:nvPr/>
            </p:nvSpPr>
            <p:spPr>
              <a:xfrm>
                <a:off x="8209461" y="7925123"/>
                <a:ext cx="3058057" cy="245718"/>
              </a:xfrm>
              <a:prstGeom prst="rect">
                <a:avLst/>
              </a:prstGeom>
              <a:solidFill>
                <a:srgbClr val="80008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2" name="上箭头 115">
                <a:extLst>
                  <a:ext uri="{FF2B5EF4-FFF2-40B4-BE49-F238E27FC236}">
                    <a16:creationId xmlns:a16="http://schemas.microsoft.com/office/drawing/2014/main" id="{FE6F4C3F-0FCB-1D22-016A-30E57D2B3018}"/>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3" name="上箭头 116">
                <a:extLst>
                  <a:ext uri="{FF2B5EF4-FFF2-40B4-BE49-F238E27FC236}">
                    <a16:creationId xmlns:a16="http://schemas.microsoft.com/office/drawing/2014/main" id="{31A60C67-6C46-BDF1-F357-F639B6E93318}"/>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4" name="上箭头 117">
                <a:extLst>
                  <a:ext uri="{FF2B5EF4-FFF2-40B4-BE49-F238E27FC236}">
                    <a16:creationId xmlns:a16="http://schemas.microsoft.com/office/drawing/2014/main" id="{1EFA5DF2-72BD-231D-C7CA-1A258CBE5D6F}"/>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5" name="上箭头 118">
                <a:extLst>
                  <a:ext uri="{FF2B5EF4-FFF2-40B4-BE49-F238E27FC236}">
                    <a16:creationId xmlns:a16="http://schemas.microsoft.com/office/drawing/2014/main" id="{CE6C78E3-6AFB-3224-D9C1-D3779D73B5DF}"/>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6" name="上箭头 119">
                <a:extLst>
                  <a:ext uri="{FF2B5EF4-FFF2-40B4-BE49-F238E27FC236}">
                    <a16:creationId xmlns:a16="http://schemas.microsoft.com/office/drawing/2014/main" id="{98E821EA-F946-F04F-6DA0-F4FB459FAEE4}"/>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7" name="上箭头 120">
                <a:extLst>
                  <a:ext uri="{FF2B5EF4-FFF2-40B4-BE49-F238E27FC236}">
                    <a16:creationId xmlns:a16="http://schemas.microsoft.com/office/drawing/2014/main" id="{047EBE26-4C31-79D7-8B0A-6CD102E95460}"/>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88" name="上箭头 121">
                <a:extLst>
                  <a:ext uri="{FF2B5EF4-FFF2-40B4-BE49-F238E27FC236}">
                    <a16:creationId xmlns:a16="http://schemas.microsoft.com/office/drawing/2014/main" id="{B1EB472C-C808-2797-6AD3-913BF6719793}"/>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65" name="直线连接符 88">
              <a:extLst>
                <a:ext uri="{FF2B5EF4-FFF2-40B4-BE49-F238E27FC236}">
                  <a16:creationId xmlns:a16="http://schemas.microsoft.com/office/drawing/2014/main" id="{4C96F9C6-9DAD-A21A-B6F4-CBA8EE934FD1}"/>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6" name="直线连接符 89">
              <a:extLst>
                <a:ext uri="{FF2B5EF4-FFF2-40B4-BE49-F238E27FC236}">
                  <a16:creationId xmlns:a16="http://schemas.microsoft.com/office/drawing/2014/main" id="{4FA4FDE2-7B42-3209-C56E-EEFC8FA21147}"/>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7" name="直线连接符 90">
              <a:extLst>
                <a:ext uri="{FF2B5EF4-FFF2-40B4-BE49-F238E27FC236}">
                  <a16:creationId xmlns:a16="http://schemas.microsoft.com/office/drawing/2014/main" id="{0C42B1F6-6818-67CB-82DB-3F03FC8E41D7}"/>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8" name="直线连接符 91">
              <a:extLst>
                <a:ext uri="{FF2B5EF4-FFF2-40B4-BE49-F238E27FC236}">
                  <a16:creationId xmlns:a16="http://schemas.microsoft.com/office/drawing/2014/main" id="{D566DF92-821D-360C-7A21-559619C73A86}"/>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69" name="直线连接符 92">
              <a:extLst>
                <a:ext uri="{FF2B5EF4-FFF2-40B4-BE49-F238E27FC236}">
                  <a16:creationId xmlns:a16="http://schemas.microsoft.com/office/drawing/2014/main" id="{CFD4432D-7B3B-671A-4F5D-9389A0AC1987}"/>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70" name="直线连接符 93">
              <a:extLst>
                <a:ext uri="{FF2B5EF4-FFF2-40B4-BE49-F238E27FC236}">
                  <a16:creationId xmlns:a16="http://schemas.microsoft.com/office/drawing/2014/main" id="{EC403CFE-0335-5A99-FDEB-67D9738C40EE}"/>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72" name="直线连接符 94">
              <a:extLst>
                <a:ext uri="{FF2B5EF4-FFF2-40B4-BE49-F238E27FC236}">
                  <a16:creationId xmlns:a16="http://schemas.microsoft.com/office/drawing/2014/main" id="{FD84FE29-6E41-8335-7CA1-B53FED390B38}"/>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grpSp>
        <p:nvGrpSpPr>
          <p:cNvPr id="89" name="组合 88">
            <a:extLst>
              <a:ext uri="{FF2B5EF4-FFF2-40B4-BE49-F238E27FC236}">
                <a16:creationId xmlns:a16="http://schemas.microsoft.com/office/drawing/2014/main" id="{00B51F64-8528-8574-3546-5DB278C2F425}"/>
              </a:ext>
            </a:extLst>
          </p:cNvPr>
          <p:cNvGrpSpPr/>
          <p:nvPr/>
        </p:nvGrpSpPr>
        <p:grpSpPr>
          <a:xfrm>
            <a:off x="8539969" y="2272040"/>
            <a:ext cx="3299699" cy="1993814"/>
            <a:chOff x="4959561" y="2432639"/>
            <a:chExt cx="4821730" cy="2913488"/>
          </a:xfrm>
        </p:grpSpPr>
        <p:grpSp>
          <p:nvGrpSpPr>
            <p:cNvPr id="90" name="组合 89">
              <a:extLst>
                <a:ext uri="{FF2B5EF4-FFF2-40B4-BE49-F238E27FC236}">
                  <a16:creationId xmlns:a16="http://schemas.microsoft.com/office/drawing/2014/main" id="{E383CBD9-3EAE-7FB1-B9F8-FA86CF6A9144}"/>
                </a:ext>
              </a:extLst>
            </p:cNvPr>
            <p:cNvGrpSpPr/>
            <p:nvPr/>
          </p:nvGrpSpPr>
          <p:grpSpPr>
            <a:xfrm rot="5400000">
              <a:off x="5913682" y="1478518"/>
              <a:ext cx="2913488" cy="4821730"/>
              <a:chOff x="7817786" y="7687044"/>
              <a:chExt cx="3855636" cy="3630304"/>
            </a:xfrm>
          </p:grpSpPr>
          <p:sp>
            <p:nvSpPr>
              <p:cNvPr id="130" name="矩形 129">
                <a:extLst>
                  <a:ext uri="{FF2B5EF4-FFF2-40B4-BE49-F238E27FC236}">
                    <a16:creationId xmlns:a16="http://schemas.microsoft.com/office/drawing/2014/main" id="{6EACB901-9B29-3345-508B-0965633D96F6}"/>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5E5E5E"/>
                  </a:solidFill>
                  <a:effectLst/>
                  <a:uFillTx/>
                  <a:sym typeface="Alibaba Sans"/>
                </a:endParaRPr>
              </a:p>
            </p:txBody>
          </p:sp>
          <p:sp>
            <p:nvSpPr>
              <p:cNvPr id="173" name="矩形 172">
                <a:extLst>
                  <a:ext uri="{FF2B5EF4-FFF2-40B4-BE49-F238E27FC236}">
                    <a16:creationId xmlns:a16="http://schemas.microsoft.com/office/drawing/2014/main" id="{669E9310-7CA6-7F1C-193A-03ED9B030568}"/>
                  </a:ext>
                </a:extLst>
              </p:cNvPr>
              <p:cNvSpPr/>
              <p:nvPr/>
            </p:nvSpPr>
            <p:spPr>
              <a:xfrm>
                <a:off x="8209463" y="10823504"/>
                <a:ext cx="3058057" cy="245718"/>
              </a:xfrm>
              <a:prstGeom prst="rect">
                <a:avLst/>
              </a:prstGeom>
              <a:solidFill>
                <a:srgbClr val="008080">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4" name="矩形 173">
                <a:extLst>
                  <a:ext uri="{FF2B5EF4-FFF2-40B4-BE49-F238E27FC236}">
                    <a16:creationId xmlns:a16="http://schemas.microsoft.com/office/drawing/2014/main" id="{70A3E76E-8D6F-7327-0D8A-021C203EEEDB}"/>
                  </a:ext>
                </a:extLst>
              </p:cNvPr>
              <p:cNvSpPr/>
              <p:nvPr/>
            </p:nvSpPr>
            <p:spPr>
              <a:xfrm>
                <a:off x="8209461" y="10405631"/>
                <a:ext cx="3058057" cy="245718"/>
              </a:xfrm>
              <a:prstGeom prst="rect">
                <a:avLst/>
              </a:prstGeom>
              <a:solidFill>
                <a:srgbClr val="008080">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5" name="矩形 174">
                <a:extLst>
                  <a:ext uri="{FF2B5EF4-FFF2-40B4-BE49-F238E27FC236}">
                    <a16:creationId xmlns:a16="http://schemas.microsoft.com/office/drawing/2014/main" id="{DC4052F9-B2E6-48C5-7A04-B6AFBB5E099A}"/>
                  </a:ext>
                </a:extLst>
              </p:cNvPr>
              <p:cNvSpPr/>
              <p:nvPr/>
            </p:nvSpPr>
            <p:spPr>
              <a:xfrm>
                <a:off x="8209463" y="9987759"/>
                <a:ext cx="3058057" cy="245718"/>
              </a:xfrm>
              <a:prstGeom prst="rect">
                <a:avLst/>
              </a:prstGeom>
              <a:solidFill>
                <a:srgbClr val="008080">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6" name="矩形 175">
                <a:extLst>
                  <a:ext uri="{FF2B5EF4-FFF2-40B4-BE49-F238E27FC236}">
                    <a16:creationId xmlns:a16="http://schemas.microsoft.com/office/drawing/2014/main" id="{FDD9A92E-5F36-A11D-8BCE-8DE8702C2BA4}"/>
                  </a:ext>
                </a:extLst>
              </p:cNvPr>
              <p:cNvSpPr/>
              <p:nvPr/>
            </p:nvSpPr>
            <p:spPr>
              <a:xfrm>
                <a:off x="8209461" y="9569887"/>
                <a:ext cx="3058057" cy="245718"/>
              </a:xfrm>
              <a:prstGeom prst="rect">
                <a:avLst/>
              </a:prstGeom>
              <a:solidFill>
                <a:srgbClr val="008080">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7" name="矩形 176">
                <a:extLst>
                  <a:ext uri="{FF2B5EF4-FFF2-40B4-BE49-F238E27FC236}">
                    <a16:creationId xmlns:a16="http://schemas.microsoft.com/office/drawing/2014/main" id="{D5CD2FBA-AA72-5D88-1CEA-F1152D501366}"/>
                  </a:ext>
                </a:extLst>
              </p:cNvPr>
              <p:cNvSpPr/>
              <p:nvPr/>
            </p:nvSpPr>
            <p:spPr>
              <a:xfrm>
                <a:off x="8209463" y="9178740"/>
                <a:ext cx="3058057" cy="245718"/>
              </a:xfrm>
              <a:prstGeom prst="rect">
                <a:avLst/>
              </a:prstGeom>
              <a:solidFill>
                <a:srgbClr val="008080">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8" name="矩形 177">
                <a:extLst>
                  <a:ext uri="{FF2B5EF4-FFF2-40B4-BE49-F238E27FC236}">
                    <a16:creationId xmlns:a16="http://schemas.microsoft.com/office/drawing/2014/main" id="{EA6E7E2D-DEB8-6254-C348-63B9976B3693}"/>
                  </a:ext>
                </a:extLst>
              </p:cNvPr>
              <p:cNvSpPr/>
              <p:nvPr/>
            </p:nvSpPr>
            <p:spPr>
              <a:xfrm>
                <a:off x="8209461" y="8760867"/>
                <a:ext cx="3058057" cy="245718"/>
              </a:xfrm>
              <a:prstGeom prst="rect">
                <a:avLst/>
              </a:prstGeom>
              <a:solidFill>
                <a:srgbClr val="008080">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79" name="矩形 178">
                <a:extLst>
                  <a:ext uri="{FF2B5EF4-FFF2-40B4-BE49-F238E27FC236}">
                    <a16:creationId xmlns:a16="http://schemas.microsoft.com/office/drawing/2014/main" id="{CCC5A55F-E011-EBCA-B245-556987313141}"/>
                  </a:ext>
                </a:extLst>
              </p:cNvPr>
              <p:cNvSpPr/>
              <p:nvPr/>
            </p:nvSpPr>
            <p:spPr>
              <a:xfrm>
                <a:off x="8209463" y="8342995"/>
                <a:ext cx="3058057" cy="245718"/>
              </a:xfrm>
              <a:prstGeom prst="rect">
                <a:avLst/>
              </a:prstGeom>
              <a:solidFill>
                <a:srgbClr val="008080">
                  <a:alpha val="9025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0" name="矩形 179">
                <a:extLst>
                  <a:ext uri="{FF2B5EF4-FFF2-40B4-BE49-F238E27FC236}">
                    <a16:creationId xmlns:a16="http://schemas.microsoft.com/office/drawing/2014/main" id="{7F05F6A5-645D-9541-C972-C345D30C8A11}"/>
                  </a:ext>
                </a:extLst>
              </p:cNvPr>
              <p:cNvSpPr/>
              <p:nvPr/>
            </p:nvSpPr>
            <p:spPr>
              <a:xfrm>
                <a:off x="8209461" y="7925123"/>
                <a:ext cx="3058057" cy="245718"/>
              </a:xfrm>
              <a:prstGeom prst="rect">
                <a:avLst/>
              </a:prstGeom>
              <a:solidFill>
                <a:srgbClr val="00808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1" name="上箭头 172">
                <a:extLst>
                  <a:ext uri="{FF2B5EF4-FFF2-40B4-BE49-F238E27FC236}">
                    <a16:creationId xmlns:a16="http://schemas.microsoft.com/office/drawing/2014/main" id="{11FEC1A8-A65E-74FA-4EB6-2966E96B44F1}"/>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2" name="上箭头 176">
                <a:extLst>
                  <a:ext uri="{FF2B5EF4-FFF2-40B4-BE49-F238E27FC236}">
                    <a16:creationId xmlns:a16="http://schemas.microsoft.com/office/drawing/2014/main" id="{6BDC228E-A1DB-F0F5-D1AB-F523B6C0BE3D}"/>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3" name="上箭头 177">
                <a:extLst>
                  <a:ext uri="{FF2B5EF4-FFF2-40B4-BE49-F238E27FC236}">
                    <a16:creationId xmlns:a16="http://schemas.microsoft.com/office/drawing/2014/main" id="{C758E21F-338A-1A35-7EDA-4338CCB211BE}"/>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4" name="上箭头 178">
                <a:extLst>
                  <a:ext uri="{FF2B5EF4-FFF2-40B4-BE49-F238E27FC236}">
                    <a16:creationId xmlns:a16="http://schemas.microsoft.com/office/drawing/2014/main" id="{1D17DAC2-2EEA-AD8F-99A0-2A2824155813}"/>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5" name="上箭头 179">
                <a:extLst>
                  <a:ext uri="{FF2B5EF4-FFF2-40B4-BE49-F238E27FC236}">
                    <a16:creationId xmlns:a16="http://schemas.microsoft.com/office/drawing/2014/main" id="{806038AB-945B-14A2-943E-155A66CADA70}"/>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87" name="上箭头 180">
                <a:extLst>
                  <a:ext uri="{FF2B5EF4-FFF2-40B4-BE49-F238E27FC236}">
                    <a16:creationId xmlns:a16="http://schemas.microsoft.com/office/drawing/2014/main" id="{EB1BEF8C-143A-BE20-9A1E-76DE31421F0E}"/>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199" name="上箭头 181">
                <a:extLst>
                  <a:ext uri="{FF2B5EF4-FFF2-40B4-BE49-F238E27FC236}">
                    <a16:creationId xmlns:a16="http://schemas.microsoft.com/office/drawing/2014/main" id="{41EA8849-4851-1AB5-69DF-FCA0BDB4B5D8}"/>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91" name="直线连接符 126">
              <a:extLst>
                <a:ext uri="{FF2B5EF4-FFF2-40B4-BE49-F238E27FC236}">
                  <a16:creationId xmlns:a16="http://schemas.microsoft.com/office/drawing/2014/main" id="{D9DE460A-69D5-7ED2-6771-2AD17D1D33FF}"/>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2" name="直线连接符 143">
              <a:extLst>
                <a:ext uri="{FF2B5EF4-FFF2-40B4-BE49-F238E27FC236}">
                  <a16:creationId xmlns:a16="http://schemas.microsoft.com/office/drawing/2014/main" id="{4E6FC83D-F741-C1E5-C771-C9AB14F8091A}"/>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3" name="直线连接符 144">
              <a:extLst>
                <a:ext uri="{FF2B5EF4-FFF2-40B4-BE49-F238E27FC236}">
                  <a16:creationId xmlns:a16="http://schemas.microsoft.com/office/drawing/2014/main" id="{10B57A12-2FD2-BFC3-E136-CA359431DB92}"/>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4" name="直线连接符 145">
              <a:extLst>
                <a:ext uri="{FF2B5EF4-FFF2-40B4-BE49-F238E27FC236}">
                  <a16:creationId xmlns:a16="http://schemas.microsoft.com/office/drawing/2014/main" id="{339824CE-7AB5-2E2E-DCA2-411665DCD076}"/>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5" name="直线连接符 152">
              <a:extLst>
                <a:ext uri="{FF2B5EF4-FFF2-40B4-BE49-F238E27FC236}">
                  <a16:creationId xmlns:a16="http://schemas.microsoft.com/office/drawing/2014/main" id="{9D389099-21E7-298D-1F64-989AD732768D}"/>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6" name="直线连接符 153">
              <a:extLst>
                <a:ext uri="{FF2B5EF4-FFF2-40B4-BE49-F238E27FC236}">
                  <a16:creationId xmlns:a16="http://schemas.microsoft.com/office/drawing/2014/main" id="{32F7672E-B32F-C5BC-E4D8-01671236B720}"/>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97" name="直线连接符 154">
              <a:extLst>
                <a:ext uri="{FF2B5EF4-FFF2-40B4-BE49-F238E27FC236}">
                  <a16:creationId xmlns:a16="http://schemas.microsoft.com/office/drawing/2014/main" id="{9F7B54A6-D3B9-0A88-21A6-7F4925E82212}"/>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sp>
        <p:nvSpPr>
          <p:cNvPr id="250" name="文本框 249">
            <a:extLst>
              <a:ext uri="{FF2B5EF4-FFF2-40B4-BE49-F238E27FC236}">
                <a16:creationId xmlns:a16="http://schemas.microsoft.com/office/drawing/2014/main" id="{99919E7A-8A03-AB0D-88C4-3C5B7D983AA0}"/>
              </a:ext>
            </a:extLst>
          </p:cNvPr>
          <p:cNvSpPr txBox="1"/>
          <p:nvPr/>
        </p:nvSpPr>
        <p:spPr>
          <a:xfrm>
            <a:off x="5826711" y="3370975"/>
            <a:ext cx="482633" cy="461665"/>
          </a:xfrm>
          <a:prstGeom prst="rect">
            <a:avLst/>
          </a:prstGeom>
          <a:noFill/>
        </p:spPr>
        <p:txBody>
          <a:bodyPr wrap="square" rtlCol="0">
            <a:spAutoFit/>
          </a:bodyPr>
          <a:lstStyle/>
          <a:p>
            <a:r>
              <a:rPr lang="en-US" altLang="zh-CN" sz="2400" b="1" dirty="0">
                <a:solidFill>
                  <a:srgbClr val="FF0000"/>
                </a:solidFill>
              </a:rPr>
              <a:t>A</a:t>
            </a:r>
            <a:endParaRPr lang="zh-CN" altLang="en-US" sz="2400" b="1" dirty="0">
              <a:solidFill>
                <a:srgbClr val="FF0000"/>
              </a:solidFill>
            </a:endParaRPr>
          </a:p>
        </p:txBody>
      </p:sp>
      <p:sp>
        <p:nvSpPr>
          <p:cNvPr id="251" name="文本框 250">
            <a:extLst>
              <a:ext uri="{FF2B5EF4-FFF2-40B4-BE49-F238E27FC236}">
                <a16:creationId xmlns:a16="http://schemas.microsoft.com/office/drawing/2014/main" id="{F8671ECD-D66D-C1C7-037F-1844DF00DD44}"/>
              </a:ext>
            </a:extLst>
          </p:cNvPr>
          <p:cNvSpPr txBox="1"/>
          <p:nvPr/>
        </p:nvSpPr>
        <p:spPr>
          <a:xfrm>
            <a:off x="7268409" y="2964972"/>
            <a:ext cx="482633" cy="461665"/>
          </a:xfrm>
          <a:prstGeom prst="rect">
            <a:avLst/>
          </a:prstGeom>
          <a:noFill/>
        </p:spPr>
        <p:txBody>
          <a:bodyPr wrap="square" rtlCol="0">
            <a:spAutoFit/>
          </a:bodyPr>
          <a:lstStyle/>
          <a:p>
            <a:r>
              <a:rPr lang="en-US" altLang="zh-CN" sz="2400" b="1" dirty="0">
                <a:solidFill>
                  <a:srgbClr val="FF0000"/>
                </a:solidFill>
              </a:rPr>
              <a:t>B</a:t>
            </a:r>
            <a:endParaRPr lang="zh-CN" altLang="en-US" sz="2400" b="1" dirty="0">
              <a:solidFill>
                <a:srgbClr val="FF0000"/>
              </a:solidFill>
            </a:endParaRPr>
          </a:p>
        </p:txBody>
      </p:sp>
      <p:sp>
        <p:nvSpPr>
          <p:cNvPr id="252" name="文本框 251">
            <a:extLst>
              <a:ext uri="{FF2B5EF4-FFF2-40B4-BE49-F238E27FC236}">
                <a16:creationId xmlns:a16="http://schemas.microsoft.com/office/drawing/2014/main" id="{697A2CF7-14AC-C0E8-1BCB-7338F12E58FC}"/>
              </a:ext>
            </a:extLst>
          </p:cNvPr>
          <p:cNvSpPr txBox="1"/>
          <p:nvPr/>
        </p:nvSpPr>
        <p:spPr>
          <a:xfrm>
            <a:off x="7633521" y="3906984"/>
            <a:ext cx="482633" cy="461665"/>
          </a:xfrm>
          <a:prstGeom prst="rect">
            <a:avLst/>
          </a:prstGeom>
          <a:noFill/>
        </p:spPr>
        <p:txBody>
          <a:bodyPr wrap="square" rtlCol="0">
            <a:spAutoFit/>
          </a:bodyPr>
          <a:lstStyle/>
          <a:p>
            <a:r>
              <a:rPr lang="en-US" altLang="zh-CN" sz="2400" b="1" dirty="0">
                <a:solidFill>
                  <a:srgbClr val="FF0000"/>
                </a:solidFill>
              </a:rPr>
              <a:t>C</a:t>
            </a:r>
            <a:endParaRPr lang="zh-CN" altLang="en-US" sz="2400" b="1" dirty="0">
              <a:solidFill>
                <a:srgbClr val="FF0000"/>
              </a:solidFill>
            </a:endParaRPr>
          </a:p>
        </p:txBody>
      </p:sp>
      <p:sp>
        <p:nvSpPr>
          <p:cNvPr id="253" name="文本框 252">
            <a:extLst>
              <a:ext uri="{FF2B5EF4-FFF2-40B4-BE49-F238E27FC236}">
                <a16:creationId xmlns:a16="http://schemas.microsoft.com/office/drawing/2014/main" id="{172486F9-DE8E-732C-0C19-986395AE5D5A}"/>
              </a:ext>
            </a:extLst>
          </p:cNvPr>
          <p:cNvSpPr txBox="1"/>
          <p:nvPr/>
        </p:nvSpPr>
        <p:spPr>
          <a:xfrm>
            <a:off x="9075219" y="3500981"/>
            <a:ext cx="482633" cy="461665"/>
          </a:xfrm>
          <a:prstGeom prst="rect">
            <a:avLst/>
          </a:prstGeom>
          <a:noFill/>
        </p:spPr>
        <p:txBody>
          <a:bodyPr wrap="square" rtlCol="0">
            <a:spAutoFit/>
          </a:bodyPr>
          <a:lstStyle/>
          <a:p>
            <a:r>
              <a:rPr lang="en-US" altLang="zh-CN" sz="2400" b="1" dirty="0">
                <a:solidFill>
                  <a:srgbClr val="FF0000"/>
                </a:solidFill>
              </a:rPr>
              <a:t>D</a:t>
            </a:r>
            <a:endParaRPr lang="zh-CN" altLang="en-US" sz="2400" b="1" dirty="0">
              <a:solidFill>
                <a:srgbClr val="FF0000"/>
              </a:solidFill>
            </a:endParaRPr>
          </a:p>
        </p:txBody>
      </p:sp>
      <p:pic>
        <p:nvPicPr>
          <p:cNvPr id="2" name="图片 1">
            <a:extLst>
              <a:ext uri="{FF2B5EF4-FFF2-40B4-BE49-F238E27FC236}">
                <a16:creationId xmlns:a16="http://schemas.microsoft.com/office/drawing/2014/main" id="{C537690E-C3A9-E4D4-99DD-4F7A51696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97" y="2844880"/>
            <a:ext cx="4098090" cy="2980429"/>
          </a:xfrm>
          <a:prstGeom prst="rect">
            <a:avLst/>
          </a:prstGeom>
        </p:spPr>
      </p:pic>
    </p:spTree>
    <p:extLst>
      <p:ext uri="{BB962C8B-B14F-4D97-AF65-F5344CB8AC3E}">
        <p14:creationId xmlns:p14="http://schemas.microsoft.com/office/powerpoint/2010/main" val="373207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3B8A08F-C819-49B5-A33B-C2BA3D111F8D}"/>
              </a:ext>
            </a:extLst>
          </p:cNvPr>
          <p:cNvSpPr>
            <a:spLocks noGrp="1"/>
          </p:cNvSpPr>
          <p:nvPr>
            <p:ph idx="1"/>
          </p:nvPr>
        </p:nvSpPr>
        <p:spPr>
          <a:xfrm>
            <a:off x="4532378" y="1379475"/>
            <a:ext cx="3243682" cy="4918356"/>
          </a:xfrm>
        </p:spPr>
        <p:txBody>
          <a:bodyPr>
            <a:normAutofit/>
          </a:bodyPr>
          <a:lstStyle/>
          <a:p>
            <a:pPr>
              <a:spcBef>
                <a:spcPts val="1800"/>
              </a:spcBef>
              <a:spcAft>
                <a:spcPts val="1800"/>
              </a:spcAft>
            </a:pPr>
            <a:r>
              <a:rPr lang="en-US" altLang="zh-CN" dirty="0"/>
              <a:t>Background</a:t>
            </a:r>
          </a:p>
          <a:p>
            <a:pPr>
              <a:spcBef>
                <a:spcPts val="1800"/>
              </a:spcBef>
              <a:spcAft>
                <a:spcPts val="1800"/>
              </a:spcAft>
            </a:pPr>
            <a:r>
              <a:rPr lang="en-US" altLang="zh-CN" dirty="0"/>
              <a:t>Motivation</a:t>
            </a:r>
          </a:p>
          <a:p>
            <a:pPr>
              <a:spcBef>
                <a:spcPts val="1800"/>
              </a:spcBef>
              <a:spcAft>
                <a:spcPts val="1800"/>
              </a:spcAft>
            </a:pPr>
            <a:r>
              <a:rPr lang="en-US" altLang="zh-CN" dirty="0"/>
              <a:t>Design</a:t>
            </a:r>
          </a:p>
          <a:p>
            <a:pPr>
              <a:spcBef>
                <a:spcPts val="1800"/>
              </a:spcBef>
              <a:spcAft>
                <a:spcPts val="1800"/>
              </a:spcAft>
            </a:pPr>
            <a:r>
              <a:rPr lang="en-US" altLang="zh-CN" dirty="0"/>
              <a:t>Evaluation</a:t>
            </a:r>
          </a:p>
          <a:p>
            <a:pPr>
              <a:spcBef>
                <a:spcPts val="1800"/>
              </a:spcBef>
              <a:spcAft>
                <a:spcPts val="1800"/>
              </a:spcAft>
            </a:pPr>
            <a:r>
              <a:rPr lang="en-US" altLang="zh-CN" dirty="0"/>
              <a:t>Conclusion</a:t>
            </a:r>
          </a:p>
        </p:txBody>
      </p:sp>
      <p:sp>
        <p:nvSpPr>
          <p:cNvPr id="3" name="灯片编号占位符 2">
            <a:extLst>
              <a:ext uri="{FF2B5EF4-FFF2-40B4-BE49-F238E27FC236}">
                <a16:creationId xmlns:a16="http://schemas.microsoft.com/office/drawing/2014/main" id="{C5177226-FED8-4C88-AE1A-332C115B3464}"/>
              </a:ext>
            </a:extLst>
          </p:cNvPr>
          <p:cNvSpPr>
            <a:spLocks noGrp="1"/>
          </p:cNvSpPr>
          <p:nvPr>
            <p:ph type="sldNum" sz="quarter" idx="12"/>
          </p:nvPr>
        </p:nvSpPr>
        <p:spPr/>
        <p:txBody>
          <a:bodyPr/>
          <a:lstStyle/>
          <a:p>
            <a:fld id="{84BCC322-D5A9-47A8-A5BE-5D9C2195FFDA}" type="slidenum">
              <a:rPr lang="zh-CN" altLang="en-US" smtClean="0"/>
              <a:pPr/>
              <a:t>2</a:t>
            </a:fld>
            <a:endParaRPr lang="zh-CN" altLang="en-US" dirty="0"/>
          </a:p>
        </p:txBody>
      </p:sp>
      <p:sp>
        <p:nvSpPr>
          <p:cNvPr id="4" name="标题 3">
            <a:extLst>
              <a:ext uri="{FF2B5EF4-FFF2-40B4-BE49-F238E27FC236}">
                <a16:creationId xmlns:a16="http://schemas.microsoft.com/office/drawing/2014/main" id="{74E4F390-C7CC-47BC-ABE7-E3B8389A803A}"/>
              </a:ext>
            </a:extLst>
          </p:cNvPr>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10092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3351-F0AB-477A-27B5-41AA6AED4B9A}"/>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12A85A2B-8DDF-F290-BB54-55105F618001}"/>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Runtime: Optimization with inferred traffic skeletons</a:t>
            </a:r>
          </a:p>
          <a:p>
            <a:pPr lvl="1"/>
            <a:endParaRPr lang="en-US" altLang="zh-CN" dirty="0"/>
          </a:p>
        </p:txBody>
      </p:sp>
      <p:sp>
        <p:nvSpPr>
          <p:cNvPr id="3" name="灯片编号占位符 2">
            <a:extLst>
              <a:ext uri="{FF2B5EF4-FFF2-40B4-BE49-F238E27FC236}">
                <a16:creationId xmlns:a16="http://schemas.microsoft.com/office/drawing/2014/main" id="{F54C0F4B-FDB1-4BED-D98B-C6E302F2FF59}"/>
              </a:ext>
            </a:extLst>
          </p:cNvPr>
          <p:cNvSpPr>
            <a:spLocks noGrp="1"/>
          </p:cNvSpPr>
          <p:nvPr>
            <p:ph type="sldNum" sz="quarter" idx="12"/>
          </p:nvPr>
        </p:nvSpPr>
        <p:spPr/>
        <p:txBody>
          <a:bodyPr/>
          <a:lstStyle/>
          <a:p>
            <a:fld id="{84BCC322-D5A9-47A8-A5BE-5D9C2195FFDA}" type="slidenum">
              <a:rPr lang="zh-CN" altLang="en-US" smtClean="0"/>
              <a:pPr/>
              <a:t>20</a:t>
            </a:fld>
            <a:endParaRPr lang="zh-CN" altLang="en-US" dirty="0"/>
          </a:p>
        </p:txBody>
      </p:sp>
      <p:sp>
        <p:nvSpPr>
          <p:cNvPr id="5" name="标题 4">
            <a:extLst>
              <a:ext uri="{FF2B5EF4-FFF2-40B4-BE49-F238E27FC236}">
                <a16:creationId xmlns:a16="http://schemas.microsoft.com/office/drawing/2014/main" id="{B0D656CD-8891-88BE-D4F1-705F7A565A65}"/>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pic>
        <p:nvPicPr>
          <p:cNvPr id="34" name="图片 33">
            <a:extLst>
              <a:ext uri="{FF2B5EF4-FFF2-40B4-BE49-F238E27FC236}">
                <a16:creationId xmlns:a16="http://schemas.microsoft.com/office/drawing/2014/main" id="{4BB0D492-2562-6C3D-506F-9CF5668D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206" y="2632916"/>
            <a:ext cx="3785795" cy="2753305"/>
          </a:xfrm>
          <a:prstGeom prst="rect">
            <a:avLst/>
          </a:prstGeom>
        </p:spPr>
      </p:pic>
      <p:sp>
        <p:nvSpPr>
          <p:cNvPr id="254" name="文本框 253">
            <a:extLst>
              <a:ext uri="{FF2B5EF4-FFF2-40B4-BE49-F238E27FC236}">
                <a16:creationId xmlns:a16="http://schemas.microsoft.com/office/drawing/2014/main" id="{CD9EC915-3FF7-DD9F-DFD0-42E7380F37EA}"/>
              </a:ext>
            </a:extLst>
          </p:cNvPr>
          <p:cNvSpPr txBox="1"/>
          <p:nvPr/>
        </p:nvSpPr>
        <p:spPr>
          <a:xfrm>
            <a:off x="7687947" y="5572630"/>
            <a:ext cx="3436314" cy="830997"/>
          </a:xfrm>
          <a:prstGeom prst="rect">
            <a:avLst/>
          </a:prstGeom>
          <a:noFill/>
        </p:spPr>
        <p:txBody>
          <a:bodyPr wrap="square" rtlCol="0">
            <a:spAutoFit/>
          </a:bodyPr>
          <a:lstStyle/>
          <a:p>
            <a:pPr algn="ctr"/>
            <a:r>
              <a:rPr lang="en-US" altLang="zh-CN" sz="2400" dirty="0"/>
              <a:t>Cluster RNICs with similar</a:t>
            </a:r>
          </a:p>
          <a:p>
            <a:pPr algn="ctr"/>
            <a:r>
              <a:rPr lang="en-US" altLang="zh-CN" sz="2400" dirty="0"/>
              <a:t>STFT patterns</a:t>
            </a:r>
            <a:endParaRPr lang="zh-CN" altLang="en-US" sz="2400" b="1" dirty="0">
              <a:solidFill>
                <a:schemeClr val="accent5">
                  <a:lumMod val="75000"/>
                </a:schemeClr>
              </a:solidFill>
            </a:endParaRPr>
          </a:p>
        </p:txBody>
      </p:sp>
      <p:sp>
        <p:nvSpPr>
          <p:cNvPr id="255" name="箭头: 右 254">
            <a:extLst>
              <a:ext uri="{FF2B5EF4-FFF2-40B4-BE49-F238E27FC236}">
                <a16:creationId xmlns:a16="http://schemas.microsoft.com/office/drawing/2014/main" id="{DDD1CCAA-A26D-28C1-C774-D029DDFFC452}"/>
              </a:ext>
            </a:extLst>
          </p:cNvPr>
          <p:cNvSpPr/>
          <p:nvPr/>
        </p:nvSpPr>
        <p:spPr>
          <a:xfrm>
            <a:off x="6238216" y="3983151"/>
            <a:ext cx="647700" cy="317500"/>
          </a:xfrm>
          <a:prstGeom prst="rightArrow">
            <a:avLst/>
          </a:prstGeom>
          <a:ln>
            <a:solidFill>
              <a:srgbClr val="912F6C"/>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CE947A96-D773-F72E-E922-57E390767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051" y="2810436"/>
            <a:ext cx="4098090" cy="2980429"/>
          </a:xfrm>
          <a:prstGeom prst="rect">
            <a:avLst/>
          </a:prstGeom>
        </p:spPr>
      </p:pic>
    </p:spTree>
    <p:extLst>
      <p:ext uri="{BB962C8B-B14F-4D97-AF65-F5344CB8AC3E}">
        <p14:creationId xmlns:p14="http://schemas.microsoft.com/office/powerpoint/2010/main" val="23962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P spid="2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D3D49-F0DE-CFD2-D235-196FAC5127BF}"/>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08B83303-BBEC-938E-C4F6-A55BDA16338A}"/>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Runtime: Optimization with inferred traffic skeletons</a:t>
            </a:r>
          </a:p>
          <a:p>
            <a:pPr lvl="1"/>
            <a:endParaRPr lang="en-US" altLang="zh-CN" dirty="0"/>
          </a:p>
        </p:txBody>
      </p:sp>
      <p:sp>
        <p:nvSpPr>
          <p:cNvPr id="3" name="灯片编号占位符 2">
            <a:extLst>
              <a:ext uri="{FF2B5EF4-FFF2-40B4-BE49-F238E27FC236}">
                <a16:creationId xmlns:a16="http://schemas.microsoft.com/office/drawing/2014/main" id="{106227F7-822E-5ECF-D18F-DF0BBD833C6D}"/>
              </a:ext>
            </a:extLst>
          </p:cNvPr>
          <p:cNvSpPr>
            <a:spLocks noGrp="1"/>
          </p:cNvSpPr>
          <p:nvPr>
            <p:ph type="sldNum" sz="quarter" idx="12"/>
          </p:nvPr>
        </p:nvSpPr>
        <p:spPr/>
        <p:txBody>
          <a:bodyPr/>
          <a:lstStyle/>
          <a:p>
            <a:fld id="{84BCC322-D5A9-47A8-A5BE-5D9C2195FFDA}" type="slidenum">
              <a:rPr lang="zh-CN" altLang="en-US" smtClean="0"/>
              <a:pPr/>
              <a:t>21</a:t>
            </a:fld>
            <a:endParaRPr lang="zh-CN" altLang="en-US" dirty="0"/>
          </a:p>
        </p:txBody>
      </p:sp>
      <p:sp>
        <p:nvSpPr>
          <p:cNvPr id="5" name="标题 4">
            <a:extLst>
              <a:ext uri="{FF2B5EF4-FFF2-40B4-BE49-F238E27FC236}">
                <a16:creationId xmlns:a16="http://schemas.microsoft.com/office/drawing/2014/main" id="{86BF8170-6DF4-4129-EFC4-25F7320523F2}"/>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pic>
        <p:nvPicPr>
          <p:cNvPr id="4" name="图片 3">
            <a:extLst>
              <a:ext uri="{FF2B5EF4-FFF2-40B4-BE49-F238E27FC236}">
                <a16:creationId xmlns:a16="http://schemas.microsoft.com/office/drawing/2014/main" id="{884023F6-25F5-1E1A-4787-F2B396E2F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68" y="2494280"/>
            <a:ext cx="3324864" cy="2418083"/>
          </a:xfrm>
          <a:prstGeom prst="rect">
            <a:avLst/>
          </a:prstGeom>
        </p:spPr>
      </p:pic>
      <p:pic>
        <p:nvPicPr>
          <p:cNvPr id="8" name="图片 7">
            <a:extLst>
              <a:ext uri="{FF2B5EF4-FFF2-40B4-BE49-F238E27FC236}">
                <a16:creationId xmlns:a16="http://schemas.microsoft.com/office/drawing/2014/main" id="{00B5DFA8-FCF8-EC78-A414-EFAE281AB438}"/>
              </a:ext>
            </a:extLst>
          </p:cNvPr>
          <p:cNvPicPr>
            <a:picLocks noChangeAspect="1"/>
          </p:cNvPicPr>
          <p:nvPr/>
        </p:nvPicPr>
        <p:blipFill>
          <a:blip r:embed="rId4"/>
          <a:stretch>
            <a:fillRect/>
          </a:stretch>
        </p:blipFill>
        <p:spPr>
          <a:xfrm>
            <a:off x="4505113" y="5126103"/>
            <a:ext cx="5342087" cy="1455949"/>
          </a:xfrm>
          <a:prstGeom prst="rect">
            <a:avLst/>
          </a:prstGeom>
        </p:spPr>
      </p:pic>
      <p:sp>
        <p:nvSpPr>
          <p:cNvPr id="10" name="文本框 9">
            <a:extLst>
              <a:ext uri="{FF2B5EF4-FFF2-40B4-BE49-F238E27FC236}">
                <a16:creationId xmlns:a16="http://schemas.microsoft.com/office/drawing/2014/main" id="{8E78897C-2E1F-9261-E479-2843778C9612}"/>
              </a:ext>
            </a:extLst>
          </p:cNvPr>
          <p:cNvSpPr txBox="1"/>
          <p:nvPr/>
        </p:nvSpPr>
        <p:spPr>
          <a:xfrm>
            <a:off x="4852246" y="2598419"/>
            <a:ext cx="5299287" cy="1200329"/>
          </a:xfrm>
          <a:prstGeom prst="rect">
            <a:avLst/>
          </a:prstGeom>
          <a:noFill/>
        </p:spPr>
        <p:txBody>
          <a:bodyPr wrap="square" rtlCol="0">
            <a:spAutoFit/>
          </a:bodyPr>
          <a:lstStyle/>
          <a:p>
            <a:r>
              <a:rPr lang="en-US" altLang="zh-CN" sz="2400" dirty="0"/>
              <a:t>Number of requested GPUs in a training job is confined to </a:t>
            </a:r>
            <a:r>
              <a:rPr lang="en-US" altLang="zh-CN" sz="2400" b="1" dirty="0">
                <a:solidFill>
                  <a:schemeClr val="accent5">
                    <a:lumMod val="75000"/>
                  </a:schemeClr>
                </a:solidFill>
              </a:rPr>
              <a:t>limited set of values (e.g., 128, 512, and 1,024)</a:t>
            </a:r>
            <a:endParaRPr lang="zh-CN" altLang="en-US" sz="2400" b="1" dirty="0">
              <a:solidFill>
                <a:schemeClr val="accent5">
                  <a:lumMod val="75000"/>
                </a:schemeClr>
              </a:solidFill>
            </a:endParaRPr>
          </a:p>
        </p:txBody>
      </p:sp>
      <p:sp>
        <p:nvSpPr>
          <p:cNvPr id="13" name="文本框 12">
            <a:extLst>
              <a:ext uri="{FF2B5EF4-FFF2-40B4-BE49-F238E27FC236}">
                <a16:creationId xmlns:a16="http://schemas.microsoft.com/office/drawing/2014/main" id="{60124462-3229-1544-EEB7-B7EB5DFE4FBB}"/>
              </a:ext>
            </a:extLst>
          </p:cNvPr>
          <p:cNvSpPr txBox="1"/>
          <p:nvPr/>
        </p:nvSpPr>
        <p:spPr>
          <a:xfrm>
            <a:off x="1806092" y="5580106"/>
            <a:ext cx="2337579" cy="461665"/>
          </a:xfrm>
          <a:prstGeom prst="rect">
            <a:avLst/>
          </a:prstGeom>
          <a:noFill/>
        </p:spPr>
        <p:txBody>
          <a:bodyPr wrap="square" rtlCol="0">
            <a:spAutoFit/>
          </a:bodyPr>
          <a:lstStyle/>
          <a:p>
            <a:r>
              <a:rPr lang="en-US" altLang="zh-CN" sz="2400" b="1" i="1" dirty="0"/>
              <a:t>DP Inference:</a:t>
            </a:r>
            <a:endParaRPr lang="zh-CN" altLang="en-US" sz="2400" b="1" i="1" dirty="0"/>
          </a:p>
        </p:txBody>
      </p:sp>
      <p:sp>
        <p:nvSpPr>
          <p:cNvPr id="14" name="文本框 13">
            <a:extLst>
              <a:ext uri="{FF2B5EF4-FFF2-40B4-BE49-F238E27FC236}">
                <a16:creationId xmlns:a16="http://schemas.microsoft.com/office/drawing/2014/main" id="{64162C6A-10FE-30C8-577D-D3A132E800DA}"/>
              </a:ext>
            </a:extLst>
          </p:cNvPr>
          <p:cNvSpPr txBox="1"/>
          <p:nvPr/>
        </p:nvSpPr>
        <p:spPr>
          <a:xfrm>
            <a:off x="6870088" y="3844914"/>
            <a:ext cx="3281445" cy="830997"/>
          </a:xfrm>
          <a:prstGeom prst="rect">
            <a:avLst/>
          </a:prstGeom>
          <a:noFill/>
          <a:ln w="28575">
            <a:solidFill>
              <a:srgbClr val="B52219"/>
            </a:solidFill>
          </a:ln>
        </p:spPr>
        <p:txBody>
          <a:bodyPr wrap="square" rtlCol="0">
            <a:spAutoFit/>
          </a:bodyPr>
          <a:lstStyle/>
          <a:p>
            <a:r>
              <a:rPr lang="en-US" altLang="zh-CN" sz="2400" b="1" i="1" dirty="0">
                <a:solidFill>
                  <a:srgbClr val="C00000"/>
                </a:solidFill>
              </a:rPr>
              <a:t>Each DP group has the same number of RNICs </a:t>
            </a:r>
            <a:endParaRPr lang="zh-CN" altLang="en-US" sz="2400" b="1" i="1" dirty="0">
              <a:solidFill>
                <a:srgbClr val="C00000"/>
              </a:solidFill>
            </a:endParaRPr>
          </a:p>
        </p:txBody>
      </p:sp>
      <p:cxnSp>
        <p:nvCxnSpPr>
          <p:cNvPr id="17" name="直接连接符 16">
            <a:extLst>
              <a:ext uri="{FF2B5EF4-FFF2-40B4-BE49-F238E27FC236}">
                <a16:creationId xmlns:a16="http://schemas.microsoft.com/office/drawing/2014/main" id="{B4C6C1A6-BD76-46FF-94D5-06FA80B0778C}"/>
              </a:ext>
            </a:extLst>
          </p:cNvPr>
          <p:cNvCxnSpPr>
            <a:cxnSpLocks/>
            <a:endCxn id="14" idx="2"/>
          </p:cNvCxnSpPr>
          <p:nvPr/>
        </p:nvCxnSpPr>
        <p:spPr>
          <a:xfrm flipV="1">
            <a:off x="6695440" y="4675911"/>
            <a:ext cx="1815371" cy="597164"/>
          </a:xfrm>
          <a:prstGeom prst="line">
            <a:avLst/>
          </a:prstGeom>
          <a:ln w="28575">
            <a:solidFill>
              <a:srgbClr val="B52219"/>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EB8A069-ED7A-D958-046F-42FF15556890}"/>
              </a:ext>
            </a:extLst>
          </p:cNvPr>
          <p:cNvSpPr txBox="1"/>
          <p:nvPr/>
        </p:nvSpPr>
        <p:spPr>
          <a:xfrm>
            <a:off x="7876772" y="4997819"/>
            <a:ext cx="2804043" cy="461665"/>
          </a:xfrm>
          <a:prstGeom prst="rect">
            <a:avLst/>
          </a:prstGeom>
          <a:noFill/>
          <a:ln w="28575">
            <a:solidFill>
              <a:srgbClr val="B52219"/>
            </a:solidFill>
          </a:ln>
        </p:spPr>
        <p:txBody>
          <a:bodyPr wrap="square" rtlCol="0">
            <a:spAutoFit/>
          </a:bodyPr>
          <a:lstStyle/>
          <a:p>
            <a:r>
              <a:rPr lang="en-US" altLang="zh-CN" sz="2400" b="1" i="1" dirty="0">
                <a:solidFill>
                  <a:srgbClr val="C00000"/>
                </a:solidFill>
              </a:rPr>
              <a:t>Degree of DP=TP·PP</a:t>
            </a:r>
            <a:endParaRPr lang="zh-CN" altLang="en-US" sz="2400" b="1" i="1" dirty="0">
              <a:solidFill>
                <a:srgbClr val="C00000"/>
              </a:solidFill>
            </a:endParaRPr>
          </a:p>
        </p:txBody>
      </p:sp>
      <p:cxnSp>
        <p:nvCxnSpPr>
          <p:cNvPr id="19" name="直接连接符 18">
            <a:extLst>
              <a:ext uri="{FF2B5EF4-FFF2-40B4-BE49-F238E27FC236}">
                <a16:creationId xmlns:a16="http://schemas.microsoft.com/office/drawing/2014/main" id="{B3D447FE-F919-75A7-E923-CBA6FC0B23D4}"/>
              </a:ext>
            </a:extLst>
          </p:cNvPr>
          <p:cNvCxnSpPr>
            <a:cxnSpLocks/>
            <a:endCxn id="18" idx="2"/>
          </p:cNvCxnSpPr>
          <p:nvPr/>
        </p:nvCxnSpPr>
        <p:spPr>
          <a:xfrm flipV="1">
            <a:off x="6756400" y="5459484"/>
            <a:ext cx="2522394" cy="520798"/>
          </a:xfrm>
          <a:prstGeom prst="line">
            <a:avLst/>
          </a:prstGeom>
          <a:ln w="28575">
            <a:solidFill>
              <a:srgbClr val="B52219"/>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394AB3F8-88AA-8822-2C0A-FC5EF2B40AC6}"/>
              </a:ext>
            </a:extLst>
          </p:cNvPr>
          <p:cNvSpPr txBox="1"/>
          <p:nvPr/>
        </p:nvSpPr>
        <p:spPr>
          <a:xfrm>
            <a:off x="699682" y="6222562"/>
            <a:ext cx="4221715" cy="461665"/>
          </a:xfrm>
          <a:prstGeom prst="rect">
            <a:avLst/>
          </a:prstGeom>
          <a:noFill/>
          <a:ln w="28575">
            <a:solidFill>
              <a:srgbClr val="B52219"/>
            </a:solidFill>
          </a:ln>
        </p:spPr>
        <p:txBody>
          <a:bodyPr wrap="square" rtlCol="0">
            <a:spAutoFit/>
          </a:bodyPr>
          <a:lstStyle/>
          <a:p>
            <a:r>
              <a:rPr lang="en-US" altLang="zh-CN" sz="2400" b="1" dirty="0" err="1">
                <a:solidFill>
                  <a:srgbClr val="C00000"/>
                </a:solidFill>
              </a:rPr>
              <a:t>NVLink</a:t>
            </a:r>
            <a:r>
              <a:rPr lang="en-US" altLang="zh-CN" sz="2400" b="1" dirty="0">
                <a:solidFill>
                  <a:srgbClr val="C00000"/>
                </a:solidFill>
              </a:rPr>
              <a:t>/PCIe Communications</a:t>
            </a:r>
            <a:endParaRPr lang="zh-CN" altLang="en-US" sz="2400" b="1" dirty="0">
              <a:solidFill>
                <a:srgbClr val="C00000"/>
              </a:solidFill>
            </a:endParaRPr>
          </a:p>
        </p:txBody>
      </p:sp>
      <p:cxnSp>
        <p:nvCxnSpPr>
          <p:cNvPr id="25" name="直接连接符 24">
            <a:extLst>
              <a:ext uri="{FF2B5EF4-FFF2-40B4-BE49-F238E27FC236}">
                <a16:creationId xmlns:a16="http://schemas.microsoft.com/office/drawing/2014/main" id="{E67B5F0A-08A2-E3EE-334C-7A7A20D7C9C9}"/>
              </a:ext>
            </a:extLst>
          </p:cNvPr>
          <p:cNvCxnSpPr>
            <a:cxnSpLocks/>
            <a:endCxn id="23" idx="3"/>
          </p:cNvCxnSpPr>
          <p:nvPr/>
        </p:nvCxnSpPr>
        <p:spPr>
          <a:xfrm flipH="1">
            <a:off x="4921397" y="6349256"/>
            <a:ext cx="285603" cy="104139"/>
          </a:xfrm>
          <a:prstGeom prst="line">
            <a:avLst/>
          </a:prstGeom>
          <a:ln w="28575">
            <a:solidFill>
              <a:srgbClr val="B522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DE3F-8AE7-0C0D-19D1-5ECC81D364E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7704EC9C-0CB8-EF7E-4776-0AABDC40F36E}"/>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Runtime: Optimization with inferred </a:t>
            </a:r>
            <a:r>
              <a:rPr lang="en-US" altLang="zh-CN" b="1" dirty="0">
                <a:solidFill>
                  <a:srgbClr val="912F6C"/>
                </a:solidFill>
              </a:rPr>
              <a:t>traffic skeletons</a:t>
            </a:r>
          </a:p>
          <a:p>
            <a:pPr lvl="1"/>
            <a:endParaRPr lang="en-US" altLang="zh-CN" dirty="0"/>
          </a:p>
        </p:txBody>
      </p:sp>
      <p:sp>
        <p:nvSpPr>
          <p:cNvPr id="3" name="灯片编号占位符 2">
            <a:extLst>
              <a:ext uri="{FF2B5EF4-FFF2-40B4-BE49-F238E27FC236}">
                <a16:creationId xmlns:a16="http://schemas.microsoft.com/office/drawing/2014/main" id="{1F82359E-1451-89BD-7A6A-6B49AD363E9F}"/>
              </a:ext>
            </a:extLst>
          </p:cNvPr>
          <p:cNvSpPr>
            <a:spLocks noGrp="1"/>
          </p:cNvSpPr>
          <p:nvPr>
            <p:ph type="sldNum" sz="quarter" idx="12"/>
          </p:nvPr>
        </p:nvSpPr>
        <p:spPr/>
        <p:txBody>
          <a:bodyPr/>
          <a:lstStyle/>
          <a:p>
            <a:fld id="{84BCC322-D5A9-47A8-A5BE-5D9C2195FFDA}" type="slidenum">
              <a:rPr lang="zh-CN" altLang="en-US" smtClean="0"/>
              <a:pPr/>
              <a:t>22</a:t>
            </a:fld>
            <a:endParaRPr lang="zh-CN" altLang="en-US" dirty="0"/>
          </a:p>
        </p:txBody>
      </p:sp>
      <p:sp>
        <p:nvSpPr>
          <p:cNvPr id="5" name="标题 4">
            <a:extLst>
              <a:ext uri="{FF2B5EF4-FFF2-40B4-BE49-F238E27FC236}">
                <a16:creationId xmlns:a16="http://schemas.microsoft.com/office/drawing/2014/main" id="{A1176E34-9BA9-7B2A-171F-0C2A4F007CEB}"/>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grpSp>
        <p:nvGrpSpPr>
          <p:cNvPr id="2" name="组合 1">
            <a:extLst>
              <a:ext uri="{FF2B5EF4-FFF2-40B4-BE49-F238E27FC236}">
                <a16:creationId xmlns:a16="http://schemas.microsoft.com/office/drawing/2014/main" id="{F411574E-18B1-4B85-264D-EB5212012D3F}"/>
              </a:ext>
            </a:extLst>
          </p:cNvPr>
          <p:cNvGrpSpPr/>
          <p:nvPr/>
        </p:nvGrpSpPr>
        <p:grpSpPr>
          <a:xfrm>
            <a:off x="1218174" y="2624818"/>
            <a:ext cx="4821730" cy="2913488"/>
            <a:chOff x="4959561" y="2432639"/>
            <a:chExt cx="4821730" cy="2913488"/>
          </a:xfrm>
        </p:grpSpPr>
        <p:grpSp>
          <p:nvGrpSpPr>
            <p:cNvPr id="7" name="组合 6">
              <a:extLst>
                <a:ext uri="{FF2B5EF4-FFF2-40B4-BE49-F238E27FC236}">
                  <a16:creationId xmlns:a16="http://schemas.microsoft.com/office/drawing/2014/main" id="{85E1A1CE-1D43-AE17-EA6B-2AA09AD3D10D}"/>
                </a:ext>
              </a:extLst>
            </p:cNvPr>
            <p:cNvGrpSpPr/>
            <p:nvPr/>
          </p:nvGrpSpPr>
          <p:grpSpPr>
            <a:xfrm rot="5400000">
              <a:off x="5913682" y="1478518"/>
              <a:ext cx="2913488" cy="4821730"/>
              <a:chOff x="7817786" y="7687044"/>
              <a:chExt cx="3855636" cy="3630304"/>
            </a:xfrm>
          </p:grpSpPr>
          <p:sp>
            <p:nvSpPr>
              <p:cNvPr id="22" name="矩形 21">
                <a:extLst>
                  <a:ext uri="{FF2B5EF4-FFF2-40B4-BE49-F238E27FC236}">
                    <a16:creationId xmlns:a16="http://schemas.microsoft.com/office/drawing/2014/main" id="{A5E400C8-B5E6-B616-B7F8-9D787666A62D}"/>
                  </a:ext>
                </a:extLst>
              </p:cNvPr>
              <p:cNvSpPr/>
              <p:nvPr/>
            </p:nvSpPr>
            <p:spPr>
              <a:xfrm>
                <a:off x="7817786" y="7687044"/>
                <a:ext cx="3855636" cy="3630304"/>
              </a:xfrm>
              <a:prstGeom prst="rect">
                <a:avLst/>
              </a:prstGeom>
              <a:solidFill>
                <a:schemeClr val="bg1"/>
              </a:solidFill>
              <a:ln w="25400" cap="flat">
                <a:solidFill>
                  <a:schemeClr val="tx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4" name="矩形 23">
                <a:extLst>
                  <a:ext uri="{FF2B5EF4-FFF2-40B4-BE49-F238E27FC236}">
                    <a16:creationId xmlns:a16="http://schemas.microsoft.com/office/drawing/2014/main" id="{ACEB536C-2575-61D2-F090-8739D95C1020}"/>
                  </a:ext>
                </a:extLst>
              </p:cNvPr>
              <p:cNvSpPr/>
              <p:nvPr/>
            </p:nvSpPr>
            <p:spPr>
              <a:xfrm>
                <a:off x="8209463" y="10823504"/>
                <a:ext cx="3058057" cy="245718"/>
              </a:xfrm>
              <a:prstGeom prst="rect">
                <a:avLst/>
              </a:prstGeom>
              <a:solidFill>
                <a:srgbClr val="FFA907">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6" name="矩形 25">
                <a:extLst>
                  <a:ext uri="{FF2B5EF4-FFF2-40B4-BE49-F238E27FC236}">
                    <a16:creationId xmlns:a16="http://schemas.microsoft.com/office/drawing/2014/main" id="{66058DD6-1E59-1CAE-1DCA-FB99026E3D35}"/>
                  </a:ext>
                </a:extLst>
              </p:cNvPr>
              <p:cNvSpPr/>
              <p:nvPr/>
            </p:nvSpPr>
            <p:spPr>
              <a:xfrm>
                <a:off x="8209461" y="10405631"/>
                <a:ext cx="3058057" cy="245718"/>
              </a:xfrm>
              <a:prstGeom prst="rect">
                <a:avLst/>
              </a:prstGeom>
              <a:solidFill>
                <a:srgbClr val="FFA907">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7" name="矩形 26">
                <a:extLst>
                  <a:ext uri="{FF2B5EF4-FFF2-40B4-BE49-F238E27FC236}">
                    <a16:creationId xmlns:a16="http://schemas.microsoft.com/office/drawing/2014/main" id="{7BE20CE0-CEEF-FA76-B435-42D37DACEF36}"/>
                  </a:ext>
                </a:extLst>
              </p:cNvPr>
              <p:cNvSpPr/>
              <p:nvPr/>
            </p:nvSpPr>
            <p:spPr>
              <a:xfrm>
                <a:off x="8209463" y="9987759"/>
                <a:ext cx="3058057" cy="245718"/>
              </a:xfrm>
              <a:prstGeom prst="rect">
                <a:avLst/>
              </a:prstGeom>
              <a:solidFill>
                <a:srgbClr val="FFA907">
                  <a:alpha val="5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8" name="矩形 27">
                <a:extLst>
                  <a:ext uri="{FF2B5EF4-FFF2-40B4-BE49-F238E27FC236}">
                    <a16:creationId xmlns:a16="http://schemas.microsoft.com/office/drawing/2014/main" id="{45DD84FE-6943-9E86-E1CA-6C01670CA86D}"/>
                  </a:ext>
                </a:extLst>
              </p:cNvPr>
              <p:cNvSpPr/>
              <p:nvPr/>
            </p:nvSpPr>
            <p:spPr>
              <a:xfrm>
                <a:off x="8209461" y="9569887"/>
                <a:ext cx="3058057" cy="245718"/>
              </a:xfrm>
              <a:prstGeom prst="rect">
                <a:avLst/>
              </a:prstGeom>
              <a:solidFill>
                <a:srgbClr val="FFA907">
                  <a:alpha val="6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29" name="矩形 28">
                <a:extLst>
                  <a:ext uri="{FF2B5EF4-FFF2-40B4-BE49-F238E27FC236}">
                    <a16:creationId xmlns:a16="http://schemas.microsoft.com/office/drawing/2014/main" id="{7A677FED-FA67-4E9C-9D5D-5A6690BC7274}"/>
                  </a:ext>
                </a:extLst>
              </p:cNvPr>
              <p:cNvSpPr/>
              <p:nvPr/>
            </p:nvSpPr>
            <p:spPr>
              <a:xfrm>
                <a:off x="8209463" y="9178740"/>
                <a:ext cx="3058057" cy="245718"/>
              </a:xfrm>
              <a:prstGeom prst="rect">
                <a:avLst/>
              </a:prstGeom>
              <a:solidFill>
                <a:srgbClr val="FFA907">
                  <a:alpha val="7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0" name="矩形 29">
                <a:extLst>
                  <a:ext uri="{FF2B5EF4-FFF2-40B4-BE49-F238E27FC236}">
                    <a16:creationId xmlns:a16="http://schemas.microsoft.com/office/drawing/2014/main" id="{F8857492-D0AF-84C3-BD21-D2979643ECE5}"/>
                  </a:ext>
                </a:extLst>
              </p:cNvPr>
              <p:cNvSpPr/>
              <p:nvPr/>
            </p:nvSpPr>
            <p:spPr>
              <a:xfrm>
                <a:off x="8209461" y="8760867"/>
                <a:ext cx="3058057" cy="245718"/>
              </a:xfrm>
              <a:prstGeom prst="rect">
                <a:avLst/>
              </a:prstGeom>
              <a:solidFill>
                <a:srgbClr val="FFA907">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1" name="矩形 30">
                <a:extLst>
                  <a:ext uri="{FF2B5EF4-FFF2-40B4-BE49-F238E27FC236}">
                    <a16:creationId xmlns:a16="http://schemas.microsoft.com/office/drawing/2014/main" id="{871BD653-1BCE-FD65-2B20-20F95A9E790A}"/>
                  </a:ext>
                </a:extLst>
              </p:cNvPr>
              <p:cNvSpPr/>
              <p:nvPr/>
            </p:nvSpPr>
            <p:spPr>
              <a:xfrm>
                <a:off x="8209463" y="8342995"/>
                <a:ext cx="3058057" cy="245718"/>
              </a:xfrm>
              <a:prstGeom prst="rect">
                <a:avLst/>
              </a:prstGeom>
              <a:solidFill>
                <a:srgbClr val="FFA907">
                  <a:alpha val="9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2" name="矩形 31">
                <a:extLst>
                  <a:ext uri="{FF2B5EF4-FFF2-40B4-BE49-F238E27FC236}">
                    <a16:creationId xmlns:a16="http://schemas.microsoft.com/office/drawing/2014/main" id="{F11FD59C-A336-1B48-D8E4-211138C1FA32}"/>
                  </a:ext>
                </a:extLst>
              </p:cNvPr>
              <p:cNvSpPr/>
              <p:nvPr/>
            </p:nvSpPr>
            <p:spPr>
              <a:xfrm>
                <a:off x="8209461" y="7925123"/>
                <a:ext cx="3058057" cy="245718"/>
              </a:xfrm>
              <a:prstGeom prst="rect">
                <a:avLst/>
              </a:prstGeom>
              <a:solidFill>
                <a:srgbClr val="FFA90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3" name="上箭头 75">
                <a:extLst>
                  <a:ext uri="{FF2B5EF4-FFF2-40B4-BE49-F238E27FC236}">
                    <a16:creationId xmlns:a16="http://schemas.microsoft.com/office/drawing/2014/main" id="{36C35E80-840B-60AF-3C2C-3ECFA8EDFEE6}"/>
                  </a:ext>
                </a:extLst>
              </p:cNvPr>
              <p:cNvSpPr/>
              <p:nvPr/>
            </p:nvSpPr>
            <p:spPr>
              <a:xfrm>
                <a:off x="9562667" y="10620594"/>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4" name="上箭头 76">
                <a:extLst>
                  <a:ext uri="{FF2B5EF4-FFF2-40B4-BE49-F238E27FC236}">
                    <a16:creationId xmlns:a16="http://schemas.microsoft.com/office/drawing/2014/main" id="{CACFB5FA-3D14-E542-5646-60848262FF80}"/>
                  </a:ext>
                </a:extLst>
              </p:cNvPr>
              <p:cNvSpPr/>
              <p:nvPr/>
            </p:nvSpPr>
            <p:spPr>
              <a:xfrm>
                <a:off x="9557881" y="10193062"/>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5" name="上箭头 77">
                <a:extLst>
                  <a:ext uri="{FF2B5EF4-FFF2-40B4-BE49-F238E27FC236}">
                    <a16:creationId xmlns:a16="http://schemas.microsoft.com/office/drawing/2014/main" id="{1B3D4FC9-00C5-2B51-57A0-EAB89C0C9365}"/>
                  </a:ext>
                </a:extLst>
              </p:cNvPr>
              <p:cNvSpPr/>
              <p:nvPr/>
            </p:nvSpPr>
            <p:spPr>
              <a:xfrm>
                <a:off x="9562667" y="9795910"/>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6" name="上箭头 78">
                <a:extLst>
                  <a:ext uri="{FF2B5EF4-FFF2-40B4-BE49-F238E27FC236}">
                    <a16:creationId xmlns:a16="http://schemas.microsoft.com/office/drawing/2014/main" id="{CBE1E93D-2EA7-349E-E216-2C919786D117}"/>
                  </a:ext>
                </a:extLst>
              </p:cNvPr>
              <p:cNvSpPr/>
              <p:nvPr/>
            </p:nvSpPr>
            <p:spPr>
              <a:xfrm>
                <a:off x="9557881" y="9368378"/>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7" name="上箭头 79">
                <a:extLst>
                  <a:ext uri="{FF2B5EF4-FFF2-40B4-BE49-F238E27FC236}">
                    <a16:creationId xmlns:a16="http://schemas.microsoft.com/office/drawing/2014/main" id="{B54FA7C8-5A52-A9D1-DCCF-98B253D24812}"/>
                  </a:ext>
                </a:extLst>
              </p:cNvPr>
              <p:cNvSpPr/>
              <p:nvPr/>
            </p:nvSpPr>
            <p:spPr>
              <a:xfrm>
                <a:off x="9559887" y="8981057"/>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8" name="上箭头 80">
                <a:extLst>
                  <a:ext uri="{FF2B5EF4-FFF2-40B4-BE49-F238E27FC236}">
                    <a16:creationId xmlns:a16="http://schemas.microsoft.com/office/drawing/2014/main" id="{D5AEE3CF-CCC3-01BE-BC88-C43006CAF8BF}"/>
                  </a:ext>
                </a:extLst>
              </p:cNvPr>
              <p:cNvSpPr/>
              <p:nvPr/>
            </p:nvSpPr>
            <p:spPr>
              <a:xfrm>
                <a:off x="9564674" y="8583905"/>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39" name="上箭头 85">
                <a:extLst>
                  <a:ext uri="{FF2B5EF4-FFF2-40B4-BE49-F238E27FC236}">
                    <a16:creationId xmlns:a16="http://schemas.microsoft.com/office/drawing/2014/main" id="{05DABCD2-558E-02CF-5367-FE575D3B7968}"/>
                  </a:ext>
                </a:extLst>
              </p:cNvPr>
              <p:cNvSpPr/>
              <p:nvPr/>
            </p:nvSpPr>
            <p:spPr>
              <a:xfrm>
                <a:off x="9559887" y="8156373"/>
                <a:ext cx="300545" cy="223022"/>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grpSp>
        <p:cxnSp>
          <p:nvCxnSpPr>
            <p:cNvPr id="9" name="直线连接符 22">
              <a:extLst>
                <a:ext uri="{FF2B5EF4-FFF2-40B4-BE49-F238E27FC236}">
                  <a16:creationId xmlns:a16="http://schemas.microsoft.com/office/drawing/2014/main" id="{E90F3E84-0A41-FE54-DF44-888ED37F4C7B}"/>
                </a:ext>
              </a:extLst>
            </p:cNvPr>
            <p:cNvCxnSpPr>
              <a:cxnSpLocks/>
            </p:cNvCxnSpPr>
            <p:nvPr/>
          </p:nvCxnSpPr>
          <p:spPr>
            <a:xfrm rot="5400000">
              <a:off x="7358444" y="1621302"/>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1" name="直线连接符 23">
              <a:extLst>
                <a:ext uri="{FF2B5EF4-FFF2-40B4-BE49-F238E27FC236}">
                  <a16:creationId xmlns:a16="http://schemas.microsoft.com/office/drawing/2014/main" id="{8EE13E50-01DD-D9A4-7EEA-5FC94AB1000B}"/>
                </a:ext>
              </a:extLst>
            </p:cNvPr>
            <p:cNvCxnSpPr>
              <a:cxnSpLocks/>
            </p:cNvCxnSpPr>
            <p:nvPr/>
          </p:nvCxnSpPr>
          <p:spPr>
            <a:xfrm rot="5400000">
              <a:off x="7371291" y="105867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2" name="直线连接符 24">
              <a:extLst>
                <a:ext uri="{FF2B5EF4-FFF2-40B4-BE49-F238E27FC236}">
                  <a16:creationId xmlns:a16="http://schemas.microsoft.com/office/drawing/2014/main" id="{8D8EB381-CDB3-171F-3F38-6E87A8385DBB}"/>
                </a:ext>
              </a:extLst>
            </p:cNvPr>
            <p:cNvCxnSpPr>
              <a:cxnSpLocks/>
            </p:cNvCxnSpPr>
            <p:nvPr/>
          </p:nvCxnSpPr>
          <p:spPr>
            <a:xfrm rot="5400000">
              <a:off x="7358442" y="756167"/>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5" name="直线连接符 25">
              <a:extLst>
                <a:ext uri="{FF2B5EF4-FFF2-40B4-BE49-F238E27FC236}">
                  <a16:creationId xmlns:a16="http://schemas.microsoft.com/office/drawing/2014/main" id="{0D09D4CE-A4C5-B14D-94F4-FB536CF58DAC}"/>
                </a:ext>
              </a:extLst>
            </p:cNvPr>
            <p:cNvCxnSpPr>
              <a:cxnSpLocks/>
            </p:cNvCxnSpPr>
            <p:nvPr/>
          </p:nvCxnSpPr>
          <p:spPr>
            <a:xfrm rot="5400000">
              <a:off x="7371292" y="1335405"/>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16" name="直线连接符 26">
              <a:extLst>
                <a:ext uri="{FF2B5EF4-FFF2-40B4-BE49-F238E27FC236}">
                  <a16:creationId xmlns:a16="http://schemas.microsoft.com/office/drawing/2014/main" id="{82FA15C2-C74C-D078-00A7-734CC03B3C66}"/>
                </a:ext>
              </a:extLst>
            </p:cNvPr>
            <p:cNvCxnSpPr>
              <a:cxnSpLocks/>
            </p:cNvCxnSpPr>
            <p:nvPr/>
          </p:nvCxnSpPr>
          <p:spPr>
            <a:xfrm rot="5400000">
              <a:off x="7344434" y="189058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20" name="直线连接符 27">
              <a:extLst>
                <a:ext uri="{FF2B5EF4-FFF2-40B4-BE49-F238E27FC236}">
                  <a16:creationId xmlns:a16="http://schemas.microsoft.com/office/drawing/2014/main" id="{972C16C6-D701-2BC1-E25C-02135FAAC72E}"/>
                </a:ext>
              </a:extLst>
            </p:cNvPr>
            <p:cNvCxnSpPr>
              <a:cxnSpLocks/>
            </p:cNvCxnSpPr>
            <p:nvPr/>
          </p:nvCxnSpPr>
          <p:spPr>
            <a:xfrm rot="5400000">
              <a:off x="7344435" y="2188149"/>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cxnSp>
          <p:nvCxnSpPr>
            <p:cNvPr id="21" name="直线连接符 29">
              <a:extLst>
                <a:ext uri="{FF2B5EF4-FFF2-40B4-BE49-F238E27FC236}">
                  <a16:creationId xmlns:a16="http://schemas.microsoft.com/office/drawing/2014/main" id="{47E08170-1EB6-E95C-4C19-2A5989AA7288}"/>
                </a:ext>
              </a:extLst>
            </p:cNvPr>
            <p:cNvCxnSpPr>
              <a:cxnSpLocks/>
            </p:cNvCxnSpPr>
            <p:nvPr/>
          </p:nvCxnSpPr>
          <p:spPr>
            <a:xfrm rot="5400000">
              <a:off x="7344435" y="2482030"/>
              <a:ext cx="0" cy="4471363"/>
            </a:xfrm>
            <a:prstGeom prst="line">
              <a:avLst/>
            </a:prstGeom>
            <a:noFill/>
            <a:ln w="12700" cap="flat">
              <a:solidFill>
                <a:schemeClr val="tx1"/>
              </a:solidFill>
              <a:prstDash val="dash"/>
              <a:round/>
            </a:ln>
            <a:effectLst/>
            <a:sp3d/>
          </p:spPr>
          <p:style>
            <a:lnRef idx="0">
              <a:scrgbClr r="0" g="0" b="0"/>
            </a:lnRef>
            <a:fillRef idx="0">
              <a:scrgbClr r="0" g="0" b="0"/>
            </a:fillRef>
            <a:effectRef idx="0">
              <a:scrgbClr r="0" g="0" b="0"/>
            </a:effectRef>
            <a:fontRef idx="none"/>
          </p:style>
        </p:cxnSp>
      </p:grpSp>
      <p:sp>
        <p:nvSpPr>
          <p:cNvPr id="40" name="文本框 39">
            <a:extLst>
              <a:ext uri="{FF2B5EF4-FFF2-40B4-BE49-F238E27FC236}">
                <a16:creationId xmlns:a16="http://schemas.microsoft.com/office/drawing/2014/main" id="{BD5D65DC-9B92-4691-8326-013239539DF3}"/>
              </a:ext>
            </a:extLst>
          </p:cNvPr>
          <p:cNvSpPr txBox="1"/>
          <p:nvPr/>
        </p:nvSpPr>
        <p:spPr>
          <a:xfrm>
            <a:off x="7065931" y="2797037"/>
            <a:ext cx="3772167" cy="830997"/>
          </a:xfrm>
          <a:prstGeom prst="rect">
            <a:avLst/>
          </a:prstGeom>
          <a:noFill/>
        </p:spPr>
        <p:txBody>
          <a:bodyPr wrap="square" rtlCol="0">
            <a:spAutoFit/>
          </a:bodyPr>
          <a:lstStyle/>
          <a:p>
            <a:r>
              <a:rPr lang="en-US" altLang="zh-CN" sz="2400" b="1" i="1" dirty="0"/>
              <a:t>PP Inference:</a:t>
            </a:r>
          </a:p>
          <a:p>
            <a:r>
              <a:rPr lang="en-US" altLang="zh-CN" sz="2400" i="1" dirty="0"/>
              <a:t>Time-shifted Send/</a:t>
            </a:r>
            <a:r>
              <a:rPr lang="en-US" altLang="zh-CN" sz="2400" i="1" dirty="0" err="1"/>
              <a:t>Recv</a:t>
            </a:r>
            <a:r>
              <a:rPr lang="en-US" altLang="zh-CN" sz="2400" i="1" dirty="0"/>
              <a:t> </a:t>
            </a:r>
            <a:r>
              <a:rPr lang="en-US" altLang="zh-CN" sz="2400" dirty="0"/>
              <a:t>(    )</a:t>
            </a:r>
          </a:p>
        </p:txBody>
      </p:sp>
      <p:sp>
        <p:nvSpPr>
          <p:cNvPr id="41" name="文本框 40">
            <a:extLst>
              <a:ext uri="{FF2B5EF4-FFF2-40B4-BE49-F238E27FC236}">
                <a16:creationId xmlns:a16="http://schemas.microsoft.com/office/drawing/2014/main" id="{893F602F-8930-C1BD-4865-0366818B662F}"/>
              </a:ext>
            </a:extLst>
          </p:cNvPr>
          <p:cNvSpPr txBox="1"/>
          <p:nvPr/>
        </p:nvSpPr>
        <p:spPr>
          <a:xfrm>
            <a:off x="7060852" y="4121675"/>
            <a:ext cx="4134274" cy="1200329"/>
          </a:xfrm>
          <a:prstGeom prst="rect">
            <a:avLst/>
          </a:prstGeom>
          <a:noFill/>
        </p:spPr>
        <p:txBody>
          <a:bodyPr wrap="square" rtlCol="0">
            <a:spAutoFit/>
          </a:bodyPr>
          <a:lstStyle/>
          <a:p>
            <a:r>
              <a:rPr lang="en-US" altLang="zh-CN" sz="2400" b="1" i="1" dirty="0"/>
              <a:t>TP Inference:</a:t>
            </a:r>
          </a:p>
          <a:p>
            <a:r>
              <a:rPr lang="en-US" altLang="zh-CN" sz="2400" i="1" dirty="0"/>
              <a:t>No network activities for RNICs in the same host</a:t>
            </a:r>
          </a:p>
        </p:txBody>
      </p:sp>
      <p:sp>
        <p:nvSpPr>
          <p:cNvPr id="42" name="文本框 41">
            <a:extLst>
              <a:ext uri="{FF2B5EF4-FFF2-40B4-BE49-F238E27FC236}">
                <a16:creationId xmlns:a16="http://schemas.microsoft.com/office/drawing/2014/main" id="{1B29ECA9-7019-BE59-AE6E-7B03649D1E40}"/>
              </a:ext>
            </a:extLst>
          </p:cNvPr>
          <p:cNvSpPr txBox="1"/>
          <p:nvPr/>
        </p:nvSpPr>
        <p:spPr>
          <a:xfrm>
            <a:off x="153393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0</a:t>
            </a:r>
            <a:endParaRPr kumimoji="1" lang="zh-CN" altLang="en-US" baseline="-25000" dirty="0">
              <a:latin typeface="Calibri" panose="020F0502020204030204" pitchFamily="34" charset="0"/>
              <a:cs typeface="Calibri" panose="020F0502020204030204" pitchFamily="34" charset="0"/>
            </a:endParaRPr>
          </a:p>
        </p:txBody>
      </p:sp>
      <p:sp>
        <p:nvSpPr>
          <p:cNvPr id="43" name="文本框 42">
            <a:extLst>
              <a:ext uri="{FF2B5EF4-FFF2-40B4-BE49-F238E27FC236}">
                <a16:creationId xmlns:a16="http://schemas.microsoft.com/office/drawing/2014/main" id="{68AD9AB3-9BC0-E1D1-7557-10D454E96EA3}"/>
              </a:ext>
            </a:extLst>
          </p:cNvPr>
          <p:cNvSpPr txBox="1"/>
          <p:nvPr/>
        </p:nvSpPr>
        <p:spPr>
          <a:xfrm>
            <a:off x="208480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1</a:t>
            </a:r>
            <a:endParaRPr kumimoji="1" lang="zh-CN" altLang="en-US" baseline="-25000" dirty="0">
              <a:latin typeface="Calibri" panose="020F0502020204030204" pitchFamily="34" charset="0"/>
              <a:cs typeface="Calibri" panose="020F0502020204030204" pitchFamily="34" charset="0"/>
            </a:endParaRPr>
          </a:p>
        </p:txBody>
      </p:sp>
      <p:sp>
        <p:nvSpPr>
          <p:cNvPr id="44" name="文本框 43">
            <a:extLst>
              <a:ext uri="{FF2B5EF4-FFF2-40B4-BE49-F238E27FC236}">
                <a16:creationId xmlns:a16="http://schemas.microsoft.com/office/drawing/2014/main" id="{021DA262-5EFB-88A5-9021-0D231FA87883}"/>
              </a:ext>
            </a:extLst>
          </p:cNvPr>
          <p:cNvSpPr txBox="1"/>
          <p:nvPr/>
        </p:nvSpPr>
        <p:spPr>
          <a:xfrm>
            <a:off x="263567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2</a:t>
            </a:r>
            <a:endParaRPr kumimoji="1" lang="zh-CN" altLang="en-US" baseline="-25000" dirty="0">
              <a:latin typeface="Calibri" panose="020F0502020204030204" pitchFamily="34" charset="0"/>
              <a:cs typeface="Calibri" panose="020F0502020204030204" pitchFamily="34" charset="0"/>
            </a:endParaRPr>
          </a:p>
        </p:txBody>
      </p:sp>
      <p:sp>
        <p:nvSpPr>
          <p:cNvPr id="45" name="文本框 44">
            <a:extLst>
              <a:ext uri="{FF2B5EF4-FFF2-40B4-BE49-F238E27FC236}">
                <a16:creationId xmlns:a16="http://schemas.microsoft.com/office/drawing/2014/main" id="{D35D468B-A353-498A-A910-A440E8F9B225}"/>
              </a:ext>
            </a:extLst>
          </p:cNvPr>
          <p:cNvSpPr txBox="1"/>
          <p:nvPr/>
        </p:nvSpPr>
        <p:spPr>
          <a:xfrm>
            <a:off x="318654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3</a:t>
            </a:r>
            <a:endParaRPr kumimoji="1" lang="zh-CN" altLang="en-US" baseline="-25000" dirty="0">
              <a:latin typeface="Calibri" panose="020F0502020204030204" pitchFamily="34" charset="0"/>
              <a:cs typeface="Calibri" panose="020F0502020204030204" pitchFamily="34" charset="0"/>
            </a:endParaRPr>
          </a:p>
        </p:txBody>
      </p:sp>
      <p:sp>
        <p:nvSpPr>
          <p:cNvPr id="46" name="文本框 45">
            <a:extLst>
              <a:ext uri="{FF2B5EF4-FFF2-40B4-BE49-F238E27FC236}">
                <a16:creationId xmlns:a16="http://schemas.microsoft.com/office/drawing/2014/main" id="{238E22EF-6B76-FA8C-0128-A06E5834BB29}"/>
              </a:ext>
            </a:extLst>
          </p:cNvPr>
          <p:cNvSpPr txBox="1"/>
          <p:nvPr/>
        </p:nvSpPr>
        <p:spPr>
          <a:xfrm>
            <a:off x="373741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4</a:t>
            </a:r>
            <a:endParaRPr kumimoji="1" lang="zh-CN" altLang="en-US" baseline="-25000" dirty="0">
              <a:latin typeface="Calibri" panose="020F0502020204030204" pitchFamily="34" charset="0"/>
              <a:cs typeface="Calibri" panose="020F0502020204030204" pitchFamily="34" charset="0"/>
            </a:endParaRPr>
          </a:p>
        </p:txBody>
      </p:sp>
      <p:sp>
        <p:nvSpPr>
          <p:cNvPr id="47" name="文本框 46">
            <a:extLst>
              <a:ext uri="{FF2B5EF4-FFF2-40B4-BE49-F238E27FC236}">
                <a16:creationId xmlns:a16="http://schemas.microsoft.com/office/drawing/2014/main" id="{1793FEF5-B132-8EAA-3BFF-8A2E81430BBA}"/>
              </a:ext>
            </a:extLst>
          </p:cNvPr>
          <p:cNvSpPr txBox="1"/>
          <p:nvPr/>
        </p:nvSpPr>
        <p:spPr>
          <a:xfrm>
            <a:off x="428828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5</a:t>
            </a:r>
            <a:endParaRPr kumimoji="1" lang="zh-CN" altLang="en-US" baseline="-25000"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DCE7C145-4CD6-EDFB-9361-6B0D7E91F7A8}"/>
              </a:ext>
            </a:extLst>
          </p:cNvPr>
          <p:cNvSpPr txBox="1"/>
          <p:nvPr/>
        </p:nvSpPr>
        <p:spPr>
          <a:xfrm>
            <a:off x="4839154"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6</a:t>
            </a:r>
            <a:endParaRPr kumimoji="1" lang="zh-CN" altLang="en-US" baseline="-25000"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0EDCCB09-8B9A-2582-00DB-DDF25363DB0F}"/>
              </a:ext>
            </a:extLst>
          </p:cNvPr>
          <p:cNvSpPr txBox="1"/>
          <p:nvPr/>
        </p:nvSpPr>
        <p:spPr>
          <a:xfrm>
            <a:off x="5390026" y="2583039"/>
            <a:ext cx="340158" cy="369332"/>
          </a:xfrm>
          <a:prstGeom prst="rect">
            <a:avLst/>
          </a:prstGeom>
          <a:noFill/>
        </p:spPr>
        <p:txBody>
          <a:bodyPr wrap="none" rtlCol="0">
            <a:spAutoFit/>
          </a:bodyPr>
          <a:lstStyle/>
          <a:p>
            <a:r>
              <a:rPr kumimoji="1" lang="en-US" altLang="zh-CN" dirty="0">
                <a:latin typeface="Calibri" panose="020F0502020204030204" pitchFamily="34" charset="0"/>
                <a:cs typeface="Calibri" panose="020F0502020204030204" pitchFamily="34" charset="0"/>
              </a:rPr>
              <a:t>t</a:t>
            </a:r>
            <a:r>
              <a:rPr kumimoji="1" lang="en-US" altLang="zh-CN" baseline="-25000" dirty="0">
                <a:latin typeface="Calibri" panose="020F0502020204030204" pitchFamily="34" charset="0"/>
                <a:cs typeface="Calibri" panose="020F0502020204030204" pitchFamily="34" charset="0"/>
              </a:rPr>
              <a:t>7</a:t>
            </a:r>
            <a:endParaRPr kumimoji="1" lang="zh-CN" altLang="en-US" baseline="-25000" dirty="0">
              <a:latin typeface="Calibri" panose="020F0502020204030204" pitchFamily="34" charset="0"/>
              <a:cs typeface="Calibri" panose="020F0502020204030204" pitchFamily="34" charset="0"/>
            </a:endParaRPr>
          </a:p>
        </p:txBody>
      </p:sp>
      <p:sp>
        <p:nvSpPr>
          <p:cNvPr id="50" name="上箭头 85">
            <a:extLst>
              <a:ext uri="{FF2B5EF4-FFF2-40B4-BE49-F238E27FC236}">
                <a16:creationId xmlns:a16="http://schemas.microsoft.com/office/drawing/2014/main" id="{E68D4640-063A-7DB1-3F3E-D66807A33430}"/>
              </a:ext>
            </a:extLst>
          </p:cNvPr>
          <p:cNvSpPr/>
          <p:nvPr/>
        </p:nvSpPr>
        <p:spPr>
          <a:xfrm rot="5400000">
            <a:off x="10239139" y="3259594"/>
            <a:ext cx="227105" cy="296215"/>
          </a:xfrm>
          <a:prstGeom prst="upArrow">
            <a:avLst/>
          </a:prstGeom>
          <a:solidFill>
            <a:srgbClr val="4EA2E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5E5E5E"/>
              </a:solidFill>
              <a:effectLst/>
              <a:uFillTx/>
              <a:sym typeface="Alibaba Sans"/>
            </a:endParaRPr>
          </a:p>
        </p:txBody>
      </p:sp>
      <p:sp>
        <p:nvSpPr>
          <p:cNvPr id="51" name="文本框 50">
            <a:extLst>
              <a:ext uri="{FF2B5EF4-FFF2-40B4-BE49-F238E27FC236}">
                <a16:creationId xmlns:a16="http://schemas.microsoft.com/office/drawing/2014/main" id="{4C345477-BA53-6D11-8F5C-F13FEDB2F15A}"/>
              </a:ext>
            </a:extLst>
          </p:cNvPr>
          <p:cNvSpPr txBox="1"/>
          <p:nvPr/>
        </p:nvSpPr>
        <p:spPr>
          <a:xfrm>
            <a:off x="2804029" y="5840815"/>
            <a:ext cx="3843894" cy="830997"/>
          </a:xfrm>
          <a:prstGeom prst="rect">
            <a:avLst/>
          </a:prstGeom>
          <a:noFill/>
          <a:ln w="28575">
            <a:solidFill>
              <a:srgbClr val="FFC000"/>
            </a:solidFill>
          </a:ln>
        </p:spPr>
        <p:txBody>
          <a:bodyPr wrap="square" rtlCol="0">
            <a:spAutoFit/>
          </a:bodyPr>
          <a:lstStyle/>
          <a:p>
            <a:r>
              <a:rPr lang="en-US" altLang="zh-CN" sz="2400" b="1" dirty="0">
                <a:solidFill>
                  <a:srgbClr val="FFC000"/>
                </a:solidFill>
              </a:rPr>
              <a:t>No network activities among the RNICs of the same host</a:t>
            </a:r>
            <a:endParaRPr lang="zh-CN" altLang="en-US" sz="2400" b="1" dirty="0">
              <a:solidFill>
                <a:srgbClr val="FFC000"/>
              </a:solidFill>
            </a:endParaRPr>
          </a:p>
        </p:txBody>
      </p:sp>
      <p:cxnSp>
        <p:nvCxnSpPr>
          <p:cNvPr id="52" name="直接连接符 51">
            <a:extLst>
              <a:ext uri="{FF2B5EF4-FFF2-40B4-BE49-F238E27FC236}">
                <a16:creationId xmlns:a16="http://schemas.microsoft.com/office/drawing/2014/main" id="{1550A5E9-2394-BB40-BF6C-3B82B11178A6}"/>
              </a:ext>
            </a:extLst>
          </p:cNvPr>
          <p:cNvCxnSpPr>
            <a:cxnSpLocks/>
            <a:endCxn id="51" idx="0"/>
          </p:cNvCxnSpPr>
          <p:nvPr/>
        </p:nvCxnSpPr>
        <p:spPr>
          <a:xfrm>
            <a:off x="3357843" y="5219490"/>
            <a:ext cx="1368133" cy="6213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0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8001-D3DB-8325-6DCC-2AC1C18E7328}"/>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A7E92AF-80DA-8642-B82E-62E0FD5942FE}"/>
              </a:ext>
            </a:extLst>
          </p:cNvPr>
          <p:cNvSpPr>
            <a:spLocks noGrp="1"/>
          </p:cNvSpPr>
          <p:nvPr>
            <p:ph idx="1"/>
          </p:nvPr>
        </p:nvSpPr>
        <p:spPr>
          <a:xfrm>
            <a:off x="325967" y="1057387"/>
            <a:ext cx="11540067" cy="5550647"/>
          </a:xfrm>
        </p:spPr>
        <p:txBody>
          <a:bodyPr>
            <a:normAutofit/>
          </a:bodyPr>
          <a:lstStyle/>
          <a:p>
            <a:r>
              <a:rPr lang="en-US" altLang="zh-CN" dirty="0"/>
              <a:t>Traffic skeleton inference</a:t>
            </a:r>
          </a:p>
          <a:p>
            <a:pPr lvl="1"/>
            <a:r>
              <a:rPr lang="en-US" altLang="zh-CN" dirty="0"/>
              <a:t>Runtime: Optimization with inferred </a:t>
            </a:r>
            <a:r>
              <a:rPr lang="en-US" altLang="zh-CN" b="1" dirty="0">
                <a:solidFill>
                  <a:srgbClr val="912F6C"/>
                </a:solidFill>
              </a:rPr>
              <a:t>traffic skeletons</a:t>
            </a:r>
          </a:p>
          <a:p>
            <a:pPr lvl="1"/>
            <a:endParaRPr lang="en-US" altLang="zh-CN" dirty="0"/>
          </a:p>
        </p:txBody>
      </p:sp>
      <p:sp>
        <p:nvSpPr>
          <p:cNvPr id="3" name="灯片编号占位符 2">
            <a:extLst>
              <a:ext uri="{FF2B5EF4-FFF2-40B4-BE49-F238E27FC236}">
                <a16:creationId xmlns:a16="http://schemas.microsoft.com/office/drawing/2014/main" id="{9C008ACC-ACB8-CFCD-2A01-F108D7092CF5}"/>
              </a:ext>
            </a:extLst>
          </p:cNvPr>
          <p:cNvSpPr>
            <a:spLocks noGrp="1"/>
          </p:cNvSpPr>
          <p:nvPr>
            <p:ph type="sldNum" sz="quarter" idx="12"/>
          </p:nvPr>
        </p:nvSpPr>
        <p:spPr/>
        <p:txBody>
          <a:bodyPr/>
          <a:lstStyle/>
          <a:p>
            <a:fld id="{84BCC322-D5A9-47A8-A5BE-5D9C2195FFDA}" type="slidenum">
              <a:rPr lang="zh-CN" altLang="en-US" smtClean="0"/>
              <a:pPr/>
              <a:t>23</a:t>
            </a:fld>
            <a:endParaRPr lang="zh-CN" altLang="en-US" dirty="0"/>
          </a:p>
        </p:txBody>
      </p:sp>
      <p:sp>
        <p:nvSpPr>
          <p:cNvPr id="5" name="标题 4">
            <a:extLst>
              <a:ext uri="{FF2B5EF4-FFF2-40B4-BE49-F238E27FC236}">
                <a16:creationId xmlns:a16="http://schemas.microsoft.com/office/drawing/2014/main" id="{D647DC27-9B52-ADAD-155E-71A1C3217B03}"/>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pic>
        <p:nvPicPr>
          <p:cNvPr id="62" name="图片 61">
            <a:extLst>
              <a:ext uri="{FF2B5EF4-FFF2-40B4-BE49-F238E27FC236}">
                <a16:creationId xmlns:a16="http://schemas.microsoft.com/office/drawing/2014/main" id="{13DA9EDE-10B3-C4B1-0BE2-79E72AD5C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598" y="2392375"/>
            <a:ext cx="3876032" cy="3100825"/>
          </a:xfrm>
          <a:prstGeom prst="rect">
            <a:avLst/>
          </a:prstGeom>
        </p:spPr>
      </p:pic>
      <p:sp>
        <p:nvSpPr>
          <p:cNvPr id="8" name="文本框 7">
            <a:extLst>
              <a:ext uri="{FF2B5EF4-FFF2-40B4-BE49-F238E27FC236}">
                <a16:creationId xmlns:a16="http://schemas.microsoft.com/office/drawing/2014/main" id="{0B96DE23-E0D0-197C-73C1-2591EF1D5134}"/>
              </a:ext>
            </a:extLst>
          </p:cNvPr>
          <p:cNvSpPr txBox="1"/>
          <p:nvPr/>
        </p:nvSpPr>
        <p:spPr>
          <a:xfrm>
            <a:off x="3365199" y="5721453"/>
            <a:ext cx="5164829" cy="400110"/>
          </a:xfrm>
          <a:prstGeom prst="rect">
            <a:avLst/>
          </a:prstGeom>
          <a:noFill/>
        </p:spPr>
        <p:txBody>
          <a:bodyPr wrap="square">
            <a:spAutoFit/>
          </a:bodyPr>
          <a:lstStyle/>
          <a:p>
            <a:pPr algn="ctr"/>
            <a:r>
              <a:rPr lang="en-US" altLang="zh-CN" sz="2000" b="1" i="1" dirty="0">
                <a:solidFill>
                  <a:schemeClr val="accent6"/>
                </a:solidFill>
              </a:rPr>
              <a:t>~5% of the all-to-all ping list</a:t>
            </a:r>
          </a:p>
        </p:txBody>
      </p:sp>
    </p:spTree>
    <p:extLst>
      <p:ext uri="{BB962C8B-B14F-4D97-AF65-F5344CB8AC3E}">
        <p14:creationId xmlns:p14="http://schemas.microsoft.com/office/powerpoint/2010/main" val="33718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2"/>
                                        </p:tgtEl>
                                      </p:cBhvr>
                                    </p:animEffect>
                                    <p:animScale>
                                      <p:cBhvr>
                                        <p:cTn id="10"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1424-99A2-1C17-CF5C-2ABF2BCD21A0}"/>
            </a:ext>
          </a:extLst>
        </p:cNvPr>
        <p:cNvGrpSpPr/>
        <p:nvPr/>
      </p:nvGrpSpPr>
      <p:grpSpPr>
        <a:xfrm>
          <a:off x="0" y="0"/>
          <a:ext cx="0" cy="0"/>
          <a:chOff x="0" y="0"/>
          <a:chExt cx="0" cy="0"/>
        </a:xfrm>
      </p:grpSpPr>
      <p:pic>
        <p:nvPicPr>
          <p:cNvPr id="13" name="图片 12">
            <a:extLst>
              <a:ext uri="{FF2B5EF4-FFF2-40B4-BE49-F238E27FC236}">
                <a16:creationId xmlns:a16="http://schemas.microsoft.com/office/drawing/2014/main" id="{5EE1ABA5-1DC5-CDBB-0B5A-95F007F626C6}"/>
              </a:ext>
            </a:extLst>
          </p:cNvPr>
          <p:cNvPicPr>
            <a:picLocks noChangeAspect="1"/>
          </p:cNvPicPr>
          <p:nvPr/>
        </p:nvPicPr>
        <p:blipFill>
          <a:blip r:embed="rId3"/>
          <a:stretch>
            <a:fillRect/>
          </a:stretch>
        </p:blipFill>
        <p:spPr>
          <a:xfrm>
            <a:off x="6486797" y="4193103"/>
            <a:ext cx="3571382" cy="2664897"/>
          </a:xfrm>
          <a:prstGeom prst="rect">
            <a:avLst/>
          </a:prstGeom>
        </p:spPr>
      </p:pic>
      <p:sp>
        <p:nvSpPr>
          <p:cNvPr id="6" name="内容占位符 5">
            <a:extLst>
              <a:ext uri="{FF2B5EF4-FFF2-40B4-BE49-F238E27FC236}">
                <a16:creationId xmlns:a16="http://schemas.microsoft.com/office/drawing/2014/main" id="{AAD4634F-0A10-B426-3855-77B19EA57BDA}"/>
              </a:ext>
            </a:extLst>
          </p:cNvPr>
          <p:cNvSpPr>
            <a:spLocks noGrp="1"/>
          </p:cNvSpPr>
          <p:nvPr>
            <p:ph idx="1"/>
          </p:nvPr>
        </p:nvSpPr>
        <p:spPr>
          <a:xfrm>
            <a:off x="325967" y="1057387"/>
            <a:ext cx="7370233" cy="5550647"/>
          </a:xfrm>
        </p:spPr>
        <p:txBody>
          <a:bodyPr>
            <a:normAutofit/>
          </a:bodyPr>
          <a:lstStyle/>
          <a:p>
            <a:r>
              <a:rPr lang="en-US" altLang="zh-CN" dirty="0"/>
              <a:t>Connectivity anomaly detection</a:t>
            </a:r>
          </a:p>
          <a:p>
            <a:pPr lvl="1"/>
            <a:r>
              <a:rPr lang="en-US" altLang="zh-CN" dirty="0"/>
              <a:t>Short-term</a:t>
            </a:r>
          </a:p>
          <a:p>
            <a:pPr lvl="2">
              <a:buFont typeface="Arial" panose="020B0604020202020204" pitchFamily="34" charset="0"/>
              <a:buChar char="•"/>
            </a:pPr>
            <a:r>
              <a:rPr lang="en-US" altLang="zh-CN" dirty="0"/>
              <a:t>Percentiles as a feature for time window comparisons</a:t>
            </a:r>
            <a:endParaRPr lang="en-US" altLang="zh-CN" b="1" dirty="0">
              <a:solidFill>
                <a:srgbClr val="912F6C"/>
              </a:solidFill>
            </a:endParaRPr>
          </a:p>
          <a:p>
            <a:pPr lvl="1"/>
            <a:r>
              <a:rPr lang="en-US" altLang="zh-CN" dirty="0"/>
              <a:t>Long-term</a:t>
            </a:r>
          </a:p>
          <a:p>
            <a:pPr lvl="2">
              <a:buFont typeface="Arial" panose="020B0604020202020204" pitchFamily="34" charset="0"/>
              <a:buChar char="•"/>
            </a:pPr>
            <a:r>
              <a:rPr lang="en-US" altLang="zh-CN" dirty="0"/>
              <a:t>Statistical testing to detect latency distribution changes</a:t>
            </a:r>
          </a:p>
          <a:p>
            <a:pPr lvl="2">
              <a:buFont typeface="Arial" panose="020B0604020202020204" pitchFamily="34" charset="0"/>
              <a:buChar char="•"/>
            </a:pPr>
            <a:endParaRPr lang="en-US" altLang="zh-CN" dirty="0"/>
          </a:p>
        </p:txBody>
      </p:sp>
      <p:sp>
        <p:nvSpPr>
          <p:cNvPr id="3" name="灯片编号占位符 2">
            <a:extLst>
              <a:ext uri="{FF2B5EF4-FFF2-40B4-BE49-F238E27FC236}">
                <a16:creationId xmlns:a16="http://schemas.microsoft.com/office/drawing/2014/main" id="{270FFAB4-49F9-252A-5306-B539993701FE}"/>
              </a:ext>
            </a:extLst>
          </p:cNvPr>
          <p:cNvSpPr>
            <a:spLocks noGrp="1"/>
          </p:cNvSpPr>
          <p:nvPr>
            <p:ph type="sldNum" sz="quarter" idx="12"/>
          </p:nvPr>
        </p:nvSpPr>
        <p:spPr/>
        <p:txBody>
          <a:bodyPr/>
          <a:lstStyle/>
          <a:p>
            <a:fld id="{84BCC322-D5A9-47A8-A5BE-5D9C2195FFDA}" type="slidenum">
              <a:rPr lang="zh-CN" altLang="en-US" smtClean="0"/>
              <a:pPr/>
              <a:t>24</a:t>
            </a:fld>
            <a:endParaRPr lang="zh-CN" altLang="en-US" dirty="0"/>
          </a:p>
        </p:txBody>
      </p:sp>
      <p:sp>
        <p:nvSpPr>
          <p:cNvPr id="5" name="标题 4">
            <a:extLst>
              <a:ext uri="{FF2B5EF4-FFF2-40B4-BE49-F238E27FC236}">
                <a16:creationId xmlns:a16="http://schemas.microsoft.com/office/drawing/2014/main" id="{12A8A254-4258-2FE1-772E-3D5726560B5C}"/>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pic>
        <p:nvPicPr>
          <p:cNvPr id="8" name="图片 7">
            <a:extLst>
              <a:ext uri="{FF2B5EF4-FFF2-40B4-BE49-F238E27FC236}">
                <a16:creationId xmlns:a16="http://schemas.microsoft.com/office/drawing/2014/main" id="{4E1BEA70-F727-DF02-948E-86E8DB199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963" y="1551443"/>
            <a:ext cx="3544892" cy="2578103"/>
          </a:xfrm>
          <a:prstGeom prst="rect">
            <a:avLst/>
          </a:prstGeom>
        </p:spPr>
      </p:pic>
      <p:pic>
        <p:nvPicPr>
          <p:cNvPr id="10" name="图片 9">
            <a:extLst>
              <a:ext uri="{FF2B5EF4-FFF2-40B4-BE49-F238E27FC236}">
                <a16:creationId xmlns:a16="http://schemas.microsoft.com/office/drawing/2014/main" id="{62BAE00E-6A9B-0B40-DF9F-5C6FE6FE6CAF}"/>
              </a:ext>
            </a:extLst>
          </p:cNvPr>
          <p:cNvPicPr>
            <a:picLocks noChangeAspect="1"/>
          </p:cNvPicPr>
          <p:nvPr/>
        </p:nvPicPr>
        <p:blipFill>
          <a:blip r:embed="rId5"/>
          <a:srcRect t="8472"/>
          <a:stretch>
            <a:fillRect/>
          </a:stretch>
        </p:blipFill>
        <p:spPr>
          <a:xfrm>
            <a:off x="1620691" y="5149850"/>
            <a:ext cx="3571382" cy="521981"/>
          </a:xfrm>
          <a:prstGeom prst="rect">
            <a:avLst/>
          </a:prstGeom>
        </p:spPr>
      </p:pic>
      <p:cxnSp>
        <p:nvCxnSpPr>
          <p:cNvPr id="9" name="直接箭头连接符 8">
            <a:extLst>
              <a:ext uri="{FF2B5EF4-FFF2-40B4-BE49-F238E27FC236}">
                <a16:creationId xmlns:a16="http://schemas.microsoft.com/office/drawing/2014/main" id="{472B0E68-9964-A470-1291-D997CAD3D12D}"/>
              </a:ext>
            </a:extLst>
          </p:cNvPr>
          <p:cNvCxnSpPr/>
          <p:nvPr/>
        </p:nvCxnSpPr>
        <p:spPr>
          <a:xfrm>
            <a:off x="8662931" y="2963917"/>
            <a:ext cx="161596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C97E091-6182-5325-761F-CEE9CDA9DA1B}"/>
              </a:ext>
            </a:extLst>
          </p:cNvPr>
          <p:cNvCxnSpPr>
            <a:cxnSpLocks/>
          </p:cNvCxnSpPr>
          <p:nvPr/>
        </p:nvCxnSpPr>
        <p:spPr>
          <a:xfrm flipV="1">
            <a:off x="10278897" y="1789386"/>
            <a:ext cx="339179" cy="10326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2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4FC9-24AC-5C89-2D97-F371AC32F4A5}"/>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479C96EF-513D-E204-A0D9-63F5C2C34E1D}"/>
              </a:ext>
            </a:extLst>
          </p:cNvPr>
          <p:cNvSpPr>
            <a:spLocks noGrp="1"/>
          </p:cNvSpPr>
          <p:nvPr>
            <p:ph idx="1"/>
          </p:nvPr>
        </p:nvSpPr>
        <p:spPr>
          <a:xfrm>
            <a:off x="325967" y="1057387"/>
            <a:ext cx="11540067" cy="5550647"/>
          </a:xfrm>
        </p:spPr>
        <p:txBody>
          <a:bodyPr>
            <a:normAutofit/>
          </a:bodyPr>
          <a:lstStyle/>
          <a:p>
            <a:r>
              <a:rPr lang="en-US" altLang="zh-CN" dirty="0"/>
              <a:t>Network failure localization</a:t>
            </a:r>
          </a:p>
          <a:p>
            <a:pPr lvl="1"/>
            <a:r>
              <a:rPr lang="en-US" altLang="zh-CN" dirty="0"/>
              <a:t>Optimistic assumption: the root causes of the overlay and the underlay layers are </a:t>
            </a:r>
            <a:r>
              <a:rPr lang="en-US" altLang="zh-CN" b="1" dirty="0">
                <a:solidFill>
                  <a:schemeClr val="accent2">
                    <a:lumMod val="75000"/>
                  </a:schemeClr>
                </a:solidFill>
              </a:rPr>
              <a:t>software-</a:t>
            </a:r>
            <a:r>
              <a:rPr lang="en-US" altLang="zh-CN" dirty="0"/>
              <a:t> and </a:t>
            </a:r>
            <a:r>
              <a:rPr lang="en-US" altLang="zh-CN" b="1" dirty="0">
                <a:solidFill>
                  <a:schemeClr val="accent2">
                    <a:lumMod val="75000"/>
                  </a:schemeClr>
                </a:solidFill>
              </a:rPr>
              <a:t>hardware-related</a:t>
            </a:r>
            <a:r>
              <a:rPr lang="en-US" altLang="zh-CN" dirty="0"/>
              <a:t> respectively, which </a:t>
            </a:r>
            <a:r>
              <a:rPr lang="en-US" altLang="zh-CN" b="1" dirty="0">
                <a:solidFill>
                  <a:schemeClr val="accent6"/>
                </a:solidFill>
              </a:rPr>
              <a:t>will not propagate to the other layer</a:t>
            </a:r>
          </a:p>
          <a:p>
            <a:pPr lvl="1"/>
            <a:r>
              <a:rPr lang="en-US" altLang="zh-CN" b="1" dirty="0">
                <a:solidFill>
                  <a:schemeClr val="accent1"/>
                </a:solidFill>
              </a:rPr>
              <a:t>Examine the two layers’ components separately</a:t>
            </a:r>
          </a:p>
          <a:p>
            <a:pPr lvl="1"/>
            <a:endParaRPr lang="en-US" altLang="zh-CN" dirty="0"/>
          </a:p>
        </p:txBody>
      </p:sp>
      <p:sp>
        <p:nvSpPr>
          <p:cNvPr id="3" name="灯片编号占位符 2">
            <a:extLst>
              <a:ext uri="{FF2B5EF4-FFF2-40B4-BE49-F238E27FC236}">
                <a16:creationId xmlns:a16="http://schemas.microsoft.com/office/drawing/2014/main" id="{0F18FE7F-256E-2403-F01F-087939394593}"/>
              </a:ext>
            </a:extLst>
          </p:cNvPr>
          <p:cNvSpPr>
            <a:spLocks noGrp="1"/>
          </p:cNvSpPr>
          <p:nvPr>
            <p:ph type="sldNum" sz="quarter" idx="12"/>
          </p:nvPr>
        </p:nvSpPr>
        <p:spPr/>
        <p:txBody>
          <a:bodyPr/>
          <a:lstStyle/>
          <a:p>
            <a:fld id="{84BCC322-D5A9-47A8-A5BE-5D9C2195FFDA}" type="slidenum">
              <a:rPr lang="zh-CN" altLang="en-US" smtClean="0"/>
              <a:pPr/>
              <a:t>25</a:t>
            </a:fld>
            <a:endParaRPr lang="zh-CN" altLang="en-US" dirty="0"/>
          </a:p>
        </p:txBody>
      </p:sp>
      <p:sp>
        <p:nvSpPr>
          <p:cNvPr id="5" name="标题 4">
            <a:extLst>
              <a:ext uri="{FF2B5EF4-FFF2-40B4-BE49-F238E27FC236}">
                <a16:creationId xmlns:a16="http://schemas.microsoft.com/office/drawing/2014/main" id="{2ED44481-911F-5ACD-F5D9-8B61667602B3}"/>
              </a:ext>
            </a:extLst>
          </p:cNvPr>
          <p:cNvSpPr>
            <a:spLocks noGrp="1"/>
          </p:cNvSpPr>
          <p:nvPr>
            <p:ph type="title"/>
          </p:nvPr>
        </p:nvSpPr>
        <p:spPr/>
        <p:txBody>
          <a:bodyPr/>
          <a:lstStyle/>
          <a:p>
            <a:r>
              <a:rPr lang="en-US" altLang="zh-CN" dirty="0"/>
              <a:t>3. Design of </a:t>
            </a:r>
            <a:r>
              <a:rPr lang="en-US" altLang="zh-CN" dirty="0" err="1"/>
              <a:t>SkeletonHunter</a:t>
            </a:r>
            <a:endParaRPr lang="zh-CN" altLang="en-US" dirty="0"/>
          </a:p>
        </p:txBody>
      </p:sp>
      <p:sp>
        <p:nvSpPr>
          <p:cNvPr id="2" name="椭圆 1">
            <a:extLst>
              <a:ext uri="{FF2B5EF4-FFF2-40B4-BE49-F238E27FC236}">
                <a16:creationId xmlns:a16="http://schemas.microsoft.com/office/drawing/2014/main" id="{38FEEEF2-9E9E-4E7E-B088-F2605497B66C}"/>
              </a:ext>
            </a:extLst>
          </p:cNvPr>
          <p:cNvSpPr/>
          <p:nvPr/>
        </p:nvSpPr>
        <p:spPr>
          <a:xfrm>
            <a:off x="1458309" y="5179287"/>
            <a:ext cx="437681" cy="417788"/>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142AE27B-1743-1D59-E03C-EACE60F56858}"/>
              </a:ext>
            </a:extLst>
          </p:cNvPr>
          <p:cNvSpPr/>
          <p:nvPr/>
        </p:nvSpPr>
        <p:spPr>
          <a:xfrm>
            <a:off x="2375337" y="5179287"/>
            <a:ext cx="437681" cy="417788"/>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901D8AE-0942-B851-DB62-893794BA3801}"/>
              </a:ext>
            </a:extLst>
          </p:cNvPr>
          <p:cNvSpPr/>
          <p:nvPr/>
        </p:nvSpPr>
        <p:spPr>
          <a:xfrm>
            <a:off x="3292365" y="5179287"/>
            <a:ext cx="437681" cy="417788"/>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8D2FFBA2-67EA-E8D8-1C5D-6F4D84BEE7CF}"/>
              </a:ext>
            </a:extLst>
          </p:cNvPr>
          <p:cNvSpPr/>
          <p:nvPr/>
        </p:nvSpPr>
        <p:spPr>
          <a:xfrm>
            <a:off x="4209393" y="5179287"/>
            <a:ext cx="437681" cy="417788"/>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C9B4C30-CA55-CCD3-AB8E-3C4725C91A1A}"/>
              </a:ext>
            </a:extLst>
          </p:cNvPr>
          <p:cNvSpPr/>
          <p:nvPr/>
        </p:nvSpPr>
        <p:spPr>
          <a:xfrm>
            <a:off x="1873845" y="4477715"/>
            <a:ext cx="564752" cy="31531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B7C591-75ED-4624-F8CB-7EE1D9439036}"/>
              </a:ext>
            </a:extLst>
          </p:cNvPr>
          <p:cNvSpPr/>
          <p:nvPr/>
        </p:nvSpPr>
        <p:spPr>
          <a:xfrm>
            <a:off x="2774356" y="4477715"/>
            <a:ext cx="564752" cy="31531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31ABC64-FDDB-30A8-D831-D5EA532B06E2}"/>
              </a:ext>
            </a:extLst>
          </p:cNvPr>
          <p:cNvSpPr/>
          <p:nvPr/>
        </p:nvSpPr>
        <p:spPr>
          <a:xfrm>
            <a:off x="3674868" y="4477715"/>
            <a:ext cx="564752" cy="31531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A8336B2-D922-28AA-5FBF-AEAF2CE7C35F}"/>
              </a:ext>
            </a:extLst>
          </p:cNvPr>
          <p:cNvSpPr/>
          <p:nvPr/>
        </p:nvSpPr>
        <p:spPr>
          <a:xfrm>
            <a:off x="2774356" y="3839213"/>
            <a:ext cx="564752" cy="31531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6E148BEF-5D02-F953-4638-F10723255BCE}"/>
              </a:ext>
            </a:extLst>
          </p:cNvPr>
          <p:cNvCxnSpPr>
            <a:cxnSpLocks/>
            <a:stCxn id="2" idx="0"/>
            <a:endCxn id="12" idx="2"/>
          </p:cNvCxnSpPr>
          <p:nvPr/>
        </p:nvCxnSpPr>
        <p:spPr>
          <a:xfrm flipV="1">
            <a:off x="1677150" y="4793026"/>
            <a:ext cx="479071"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CCBDD33-A680-BE2C-6272-E9F175528F1E}"/>
              </a:ext>
            </a:extLst>
          </p:cNvPr>
          <p:cNvCxnSpPr>
            <a:cxnSpLocks/>
            <a:stCxn id="7" idx="0"/>
            <a:endCxn id="12" idx="2"/>
          </p:cNvCxnSpPr>
          <p:nvPr/>
        </p:nvCxnSpPr>
        <p:spPr>
          <a:xfrm flipH="1" flipV="1">
            <a:off x="2156221" y="4793026"/>
            <a:ext cx="437957"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63DF71B-53FE-70E6-BD55-3A75B70D2AAE}"/>
              </a:ext>
            </a:extLst>
          </p:cNvPr>
          <p:cNvCxnSpPr>
            <a:cxnSpLocks/>
            <a:stCxn id="9" idx="0"/>
            <a:endCxn id="14" idx="2"/>
          </p:cNvCxnSpPr>
          <p:nvPr/>
        </p:nvCxnSpPr>
        <p:spPr>
          <a:xfrm flipH="1" flipV="1">
            <a:off x="3056732" y="4793026"/>
            <a:ext cx="454474"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F3DF840-F549-2B0F-322A-D3C66F0A7AE7}"/>
              </a:ext>
            </a:extLst>
          </p:cNvPr>
          <p:cNvCxnSpPr>
            <a:cxnSpLocks/>
            <a:stCxn id="7" idx="0"/>
            <a:endCxn id="14" idx="2"/>
          </p:cNvCxnSpPr>
          <p:nvPr/>
        </p:nvCxnSpPr>
        <p:spPr>
          <a:xfrm flipV="1">
            <a:off x="2594178" y="4793026"/>
            <a:ext cx="462554"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B150AF04-AE24-216D-AEAF-065815FCD3DF}"/>
              </a:ext>
            </a:extLst>
          </p:cNvPr>
          <p:cNvCxnSpPr>
            <a:cxnSpLocks/>
            <a:stCxn id="9" idx="0"/>
            <a:endCxn id="15" idx="2"/>
          </p:cNvCxnSpPr>
          <p:nvPr/>
        </p:nvCxnSpPr>
        <p:spPr>
          <a:xfrm flipV="1">
            <a:off x="3511206" y="4793026"/>
            <a:ext cx="446038"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48F480B-7062-8280-72FA-61864ACCC366}"/>
              </a:ext>
            </a:extLst>
          </p:cNvPr>
          <p:cNvCxnSpPr>
            <a:cxnSpLocks/>
            <a:stCxn id="11" idx="0"/>
            <a:endCxn id="15" idx="2"/>
          </p:cNvCxnSpPr>
          <p:nvPr/>
        </p:nvCxnSpPr>
        <p:spPr>
          <a:xfrm flipH="1" flipV="1">
            <a:off x="3957244" y="4793026"/>
            <a:ext cx="470990" cy="38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56FE533-B6A5-BF39-EE49-7B449F6EC636}"/>
              </a:ext>
            </a:extLst>
          </p:cNvPr>
          <p:cNvCxnSpPr>
            <a:cxnSpLocks/>
            <a:stCxn id="14" idx="0"/>
            <a:endCxn id="16" idx="2"/>
          </p:cNvCxnSpPr>
          <p:nvPr/>
        </p:nvCxnSpPr>
        <p:spPr>
          <a:xfrm flipV="1">
            <a:off x="3056732" y="4154524"/>
            <a:ext cx="0" cy="323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63E4D5DE-37BE-2DA8-D6BC-9705BFB91455}"/>
              </a:ext>
            </a:extLst>
          </p:cNvPr>
          <p:cNvCxnSpPr>
            <a:cxnSpLocks/>
            <a:stCxn id="12" idx="0"/>
            <a:endCxn id="16" idx="2"/>
          </p:cNvCxnSpPr>
          <p:nvPr/>
        </p:nvCxnSpPr>
        <p:spPr>
          <a:xfrm flipV="1">
            <a:off x="2156221" y="4154524"/>
            <a:ext cx="900511" cy="323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22C16056-B8C8-5A9B-D888-B371E4FDA860}"/>
              </a:ext>
            </a:extLst>
          </p:cNvPr>
          <p:cNvCxnSpPr>
            <a:cxnSpLocks/>
            <a:stCxn id="15" idx="0"/>
            <a:endCxn id="16" idx="2"/>
          </p:cNvCxnSpPr>
          <p:nvPr/>
        </p:nvCxnSpPr>
        <p:spPr>
          <a:xfrm flipH="1" flipV="1">
            <a:off x="3056732" y="4154524"/>
            <a:ext cx="900512" cy="323191"/>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9B15CBC-AEC6-AD4D-E9CD-39DA88F4EEA0}"/>
              </a:ext>
            </a:extLst>
          </p:cNvPr>
          <p:cNvSpPr txBox="1"/>
          <p:nvPr/>
        </p:nvSpPr>
        <p:spPr>
          <a:xfrm>
            <a:off x="3552617" y="4821780"/>
            <a:ext cx="417102" cy="369332"/>
          </a:xfrm>
          <a:prstGeom prst="rect">
            <a:avLst/>
          </a:prstGeom>
          <a:noFill/>
        </p:spPr>
        <p:txBody>
          <a:bodyPr wrap="none" rtlCol="0">
            <a:spAutoFit/>
          </a:bodyPr>
          <a:lstStyle/>
          <a:p>
            <a:r>
              <a:rPr lang="en-US" altLang="zh-CN" dirty="0"/>
              <a:t>+1</a:t>
            </a:r>
            <a:endParaRPr lang="zh-CN" altLang="en-US" dirty="0"/>
          </a:p>
        </p:txBody>
      </p:sp>
      <p:sp>
        <p:nvSpPr>
          <p:cNvPr id="47" name="文本框 46">
            <a:extLst>
              <a:ext uri="{FF2B5EF4-FFF2-40B4-BE49-F238E27FC236}">
                <a16:creationId xmlns:a16="http://schemas.microsoft.com/office/drawing/2014/main" id="{0096C072-6AC0-2FAA-6057-3F013B71DA99}"/>
              </a:ext>
            </a:extLst>
          </p:cNvPr>
          <p:cNvSpPr txBox="1"/>
          <p:nvPr/>
        </p:nvSpPr>
        <p:spPr>
          <a:xfrm>
            <a:off x="4031964" y="4821780"/>
            <a:ext cx="417102" cy="369332"/>
          </a:xfrm>
          <a:prstGeom prst="rect">
            <a:avLst/>
          </a:prstGeom>
          <a:noFill/>
        </p:spPr>
        <p:txBody>
          <a:bodyPr wrap="none" rtlCol="0">
            <a:spAutoFit/>
          </a:bodyPr>
          <a:lstStyle/>
          <a:p>
            <a:r>
              <a:rPr lang="en-US" altLang="zh-CN" dirty="0"/>
              <a:t>+4</a:t>
            </a:r>
            <a:endParaRPr lang="zh-CN" altLang="en-US" dirty="0"/>
          </a:p>
        </p:txBody>
      </p:sp>
      <p:sp>
        <p:nvSpPr>
          <p:cNvPr id="48" name="文本框 47">
            <a:extLst>
              <a:ext uri="{FF2B5EF4-FFF2-40B4-BE49-F238E27FC236}">
                <a16:creationId xmlns:a16="http://schemas.microsoft.com/office/drawing/2014/main" id="{FD2DFFA9-41ED-6929-0AB2-2633BD4503C8}"/>
              </a:ext>
            </a:extLst>
          </p:cNvPr>
          <p:cNvSpPr txBox="1"/>
          <p:nvPr/>
        </p:nvSpPr>
        <p:spPr>
          <a:xfrm>
            <a:off x="2641817" y="4821780"/>
            <a:ext cx="417102" cy="369332"/>
          </a:xfrm>
          <a:prstGeom prst="rect">
            <a:avLst/>
          </a:prstGeom>
          <a:noFill/>
        </p:spPr>
        <p:txBody>
          <a:bodyPr wrap="none" rtlCol="0">
            <a:spAutoFit/>
          </a:bodyPr>
          <a:lstStyle/>
          <a:p>
            <a:r>
              <a:rPr lang="en-US" altLang="zh-CN" dirty="0"/>
              <a:t>+1</a:t>
            </a:r>
            <a:endParaRPr lang="zh-CN" altLang="en-US" dirty="0"/>
          </a:p>
        </p:txBody>
      </p:sp>
      <p:sp>
        <p:nvSpPr>
          <p:cNvPr id="49" name="文本框 48">
            <a:extLst>
              <a:ext uri="{FF2B5EF4-FFF2-40B4-BE49-F238E27FC236}">
                <a16:creationId xmlns:a16="http://schemas.microsoft.com/office/drawing/2014/main" id="{8C9A9630-04BC-157C-D4CF-CEC936FBE754}"/>
              </a:ext>
            </a:extLst>
          </p:cNvPr>
          <p:cNvSpPr txBox="1"/>
          <p:nvPr/>
        </p:nvSpPr>
        <p:spPr>
          <a:xfrm>
            <a:off x="2891779" y="4177510"/>
            <a:ext cx="417102" cy="369332"/>
          </a:xfrm>
          <a:prstGeom prst="rect">
            <a:avLst/>
          </a:prstGeom>
          <a:noFill/>
        </p:spPr>
        <p:txBody>
          <a:bodyPr wrap="none" rtlCol="0">
            <a:spAutoFit/>
          </a:bodyPr>
          <a:lstStyle/>
          <a:p>
            <a:r>
              <a:rPr lang="en-US" altLang="zh-CN" dirty="0"/>
              <a:t>+2</a:t>
            </a:r>
            <a:endParaRPr lang="zh-CN" altLang="en-US" dirty="0"/>
          </a:p>
        </p:txBody>
      </p:sp>
      <p:sp>
        <p:nvSpPr>
          <p:cNvPr id="50" name="文本框 49">
            <a:extLst>
              <a:ext uri="{FF2B5EF4-FFF2-40B4-BE49-F238E27FC236}">
                <a16:creationId xmlns:a16="http://schemas.microsoft.com/office/drawing/2014/main" id="{55DBE173-A193-0FD0-C100-DB40B1F445CF}"/>
              </a:ext>
            </a:extLst>
          </p:cNvPr>
          <p:cNvSpPr txBox="1"/>
          <p:nvPr/>
        </p:nvSpPr>
        <p:spPr>
          <a:xfrm>
            <a:off x="3407382" y="4177510"/>
            <a:ext cx="417102" cy="369332"/>
          </a:xfrm>
          <a:prstGeom prst="rect">
            <a:avLst/>
          </a:prstGeom>
          <a:noFill/>
        </p:spPr>
        <p:txBody>
          <a:bodyPr wrap="none" rtlCol="0">
            <a:spAutoFit/>
          </a:bodyPr>
          <a:lstStyle/>
          <a:p>
            <a:r>
              <a:rPr lang="en-US" altLang="zh-CN" dirty="0"/>
              <a:t>+3</a:t>
            </a:r>
            <a:endParaRPr lang="zh-CN" altLang="en-US" dirty="0"/>
          </a:p>
        </p:txBody>
      </p:sp>
      <p:sp>
        <p:nvSpPr>
          <p:cNvPr id="51" name="文本框 50">
            <a:extLst>
              <a:ext uri="{FF2B5EF4-FFF2-40B4-BE49-F238E27FC236}">
                <a16:creationId xmlns:a16="http://schemas.microsoft.com/office/drawing/2014/main" id="{CDA47AEB-D2B4-1453-9BF9-701C9B77CA67}"/>
              </a:ext>
            </a:extLst>
          </p:cNvPr>
          <p:cNvSpPr txBox="1"/>
          <p:nvPr/>
        </p:nvSpPr>
        <p:spPr>
          <a:xfrm>
            <a:off x="2376176" y="4177510"/>
            <a:ext cx="417102" cy="369332"/>
          </a:xfrm>
          <a:prstGeom prst="rect">
            <a:avLst/>
          </a:prstGeom>
          <a:noFill/>
        </p:spPr>
        <p:txBody>
          <a:bodyPr wrap="none" rtlCol="0">
            <a:spAutoFit/>
          </a:bodyPr>
          <a:lstStyle/>
          <a:p>
            <a:r>
              <a:rPr lang="en-US" altLang="zh-CN" dirty="0"/>
              <a:t>+1</a:t>
            </a:r>
            <a:endParaRPr lang="zh-CN" altLang="en-US" dirty="0"/>
          </a:p>
        </p:txBody>
      </p:sp>
      <p:sp>
        <p:nvSpPr>
          <p:cNvPr id="52" name="文本框 51">
            <a:extLst>
              <a:ext uri="{FF2B5EF4-FFF2-40B4-BE49-F238E27FC236}">
                <a16:creationId xmlns:a16="http://schemas.microsoft.com/office/drawing/2014/main" id="{F962AB7D-7D0A-E21C-7322-9B8038D7FC63}"/>
              </a:ext>
            </a:extLst>
          </p:cNvPr>
          <p:cNvSpPr txBox="1"/>
          <p:nvPr/>
        </p:nvSpPr>
        <p:spPr>
          <a:xfrm>
            <a:off x="2150235" y="4821780"/>
            <a:ext cx="417102" cy="369332"/>
          </a:xfrm>
          <a:prstGeom prst="rect">
            <a:avLst/>
          </a:prstGeom>
          <a:noFill/>
        </p:spPr>
        <p:txBody>
          <a:bodyPr wrap="none" rtlCol="0">
            <a:spAutoFit/>
          </a:bodyPr>
          <a:lstStyle/>
          <a:p>
            <a:r>
              <a:rPr lang="en-US" altLang="zh-CN" dirty="0"/>
              <a:t>+1</a:t>
            </a:r>
            <a:endParaRPr lang="zh-CN" altLang="en-US" dirty="0"/>
          </a:p>
        </p:txBody>
      </p:sp>
      <p:sp>
        <p:nvSpPr>
          <p:cNvPr id="53" name="文本框 52">
            <a:extLst>
              <a:ext uri="{FF2B5EF4-FFF2-40B4-BE49-F238E27FC236}">
                <a16:creationId xmlns:a16="http://schemas.microsoft.com/office/drawing/2014/main" id="{9AEA582F-AC5E-D681-6E63-F4274BB5C13E}"/>
              </a:ext>
            </a:extLst>
          </p:cNvPr>
          <p:cNvSpPr txBox="1"/>
          <p:nvPr/>
        </p:nvSpPr>
        <p:spPr>
          <a:xfrm>
            <a:off x="3062982" y="4821780"/>
            <a:ext cx="417102" cy="369332"/>
          </a:xfrm>
          <a:prstGeom prst="rect">
            <a:avLst/>
          </a:prstGeom>
          <a:noFill/>
        </p:spPr>
        <p:txBody>
          <a:bodyPr wrap="none" rtlCol="0">
            <a:spAutoFit/>
          </a:bodyPr>
          <a:lstStyle/>
          <a:p>
            <a:r>
              <a:rPr lang="en-US" altLang="zh-CN" dirty="0"/>
              <a:t>+1</a:t>
            </a:r>
            <a:endParaRPr lang="zh-CN" altLang="en-US" dirty="0"/>
          </a:p>
        </p:txBody>
      </p:sp>
      <p:sp>
        <p:nvSpPr>
          <p:cNvPr id="54" name="文本框 53">
            <a:extLst>
              <a:ext uri="{FF2B5EF4-FFF2-40B4-BE49-F238E27FC236}">
                <a16:creationId xmlns:a16="http://schemas.microsoft.com/office/drawing/2014/main" id="{43D58800-08D6-4727-06BA-40A31ED00531}"/>
              </a:ext>
            </a:extLst>
          </p:cNvPr>
          <p:cNvSpPr txBox="1"/>
          <p:nvPr/>
        </p:nvSpPr>
        <p:spPr>
          <a:xfrm>
            <a:off x="987134" y="5987020"/>
            <a:ext cx="4143570" cy="369332"/>
          </a:xfrm>
          <a:prstGeom prst="rect">
            <a:avLst/>
          </a:prstGeom>
          <a:noFill/>
        </p:spPr>
        <p:txBody>
          <a:bodyPr wrap="none" rtlCol="0">
            <a:spAutoFit/>
          </a:bodyPr>
          <a:lstStyle/>
          <a:p>
            <a:r>
              <a:rPr lang="en-US" altLang="zh-CN" dirty="0"/>
              <a:t>Underlay: Voting-based failure localization</a:t>
            </a:r>
            <a:endParaRPr lang="zh-CN" altLang="en-US" dirty="0"/>
          </a:p>
        </p:txBody>
      </p:sp>
      <p:sp>
        <p:nvSpPr>
          <p:cNvPr id="56" name="任意多边形: 形状 55">
            <a:extLst>
              <a:ext uri="{FF2B5EF4-FFF2-40B4-BE49-F238E27FC236}">
                <a16:creationId xmlns:a16="http://schemas.microsoft.com/office/drawing/2014/main" id="{F48122EF-2341-9FAD-2AE2-84D339733D51}"/>
              </a:ext>
            </a:extLst>
          </p:cNvPr>
          <p:cNvSpPr/>
          <p:nvPr/>
        </p:nvSpPr>
        <p:spPr>
          <a:xfrm>
            <a:off x="2584726" y="5592882"/>
            <a:ext cx="1843507" cy="190601"/>
          </a:xfrm>
          <a:custGeom>
            <a:avLst/>
            <a:gdLst>
              <a:gd name="connsiteX0" fmla="*/ 0 w 929640"/>
              <a:gd name="connsiteY0" fmla="*/ 5080 h 167646"/>
              <a:gd name="connsiteX1" fmla="*/ 533400 w 929640"/>
              <a:gd name="connsiteY1" fmla="*/ 167640 h 167646"/>
              <a:gd name="connsiteX2" fmla="*/ 929640 w 929640"/>
              <a:gd name="connsiteY2" fmla="*/ 0 h 167646"/>
            </a:gdLst>
            <a:ahLst/>
            <a:cxnLst>
              <a:cxn ang="0">
                <a:pos x="connsiteX0" y="connsiteY0"/>
              </a:cxn>
              <a:cxn ang="0">
                <a:pos x="connsiteX1" y="connsiteY1"/>
              </a:cxn>
              <a:cxn ang="0">
                <a:pos x="connsiteX2" y="connsiteY2"/>
              </a:cxn>
            </a:cxnLst>
            <a:rect l="l" t="t" r="r" b="b"/>
            <a:pathLst>
              <a:path w="929640" h="167646">
                <a:moveTo>
                  <a:pt x="0" y="5080"/>
                </a:moveTo>
                <a:cubicBezTo>
                  <a:pt x="189230" y="86783"/>
                  <a:pt x="378460" y="168487"/>
                  <a:pt x="533400" y="167640"/>
                </a:cubicBezTo>
                <a:cubicBezTo>
                  <a:pt x="688340" y="166793"/>
                  <a:pt x="808990" y="83396"/>
                  <a:pt x="929640" y="0"/>
                </a:cubicBezTo>
              </a:path>
            </a:pathLst>
          </a:cu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id="{53C30035-8F1D-A840-0869-CA096A8CBCFF}"/>
              </a:ext>
            </a:extLst>
          </p:cNvPr>
          <p:cNvSpPr/>
          <p:nvPr/>
        </p:nvSpPr>
        <p:spPr>
          <a:xfrm>
            <a:off x="3527688" y="5607914"/>
            <a:ext cx="900546" cy="72543"/>
          </a:xfrm>
          <a:custGeom>
            <a:avLst/>
            <a:gdLst>
              <a:gd name="connsiteX0" fmla="*/ 0 w 929640"/>
              <a:gd name="connsiteY0" fmla="*/ 5080 h 167646"/>
              <a:gd name="connsiteX1" fmla="*/ 533400 w 929640"/>
              <a:gd name="connsiteY1" fmla="*/ 167640 h 167646"/>
              <a:gd name="connsiteX2" fmla="*/ 929640 w 929640"/>
              <a:gd name="connsiteY2" fmla="*/ 0 h 167646"/>
            </a:gdLst>
            <a:ahLst/>
            <a:cxnLst>
              <a:cxn ang="0">
                <a:pos x="connsiteX0" y="connsiteY0"/>
              </a:cxn>
              <a:cxn ang="0">
                <a:pos x="connsiteX1" y="connsiteY1"/>
              </a:cxn>
              <a:cxn ang="0">
                <a:pos x="connsiteX2" y="connsiteY2"/>
              </a:cxn>
            </a:cxnLst>
            <a:rect l="l" t="t" r="r" b="b"/>
            <a:pathLst>
              <a:path w="929640" h="167646">
                <a:moveTo>
                  <a:pt x="0" y="5080"/>
                </a:moveTo>
                <a:cubicBezTo>
                  <a:pt x="189230" y="86783"/>
                  <a:pt x="378460" y="168487"/>
                  <a:pt x="533400" y="167640"/>
                </a:cubicBezTo>
                <a:cubicBezTo>
                  <a:pt x="688340" y="166793"/>
                  <a:pt x="808990" y="83396"/>
                  <a:pt x="929640" y="0"/>
                </a:cubicBezTo>
              </a:path>
            </a:pathLst>
          </a:cu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a:extLst>
              <a:ext uri="{FF2B5EF4-FFF2-40B4-BE49-F238E27FC236}">
                <a16:creationId xmlns:a16="http://schemas.microsoft.com/office/drawing/2014/main" id="{8537C79C-53C2-BCA3-4C06-8AE87C67C704}"/>
              </a:ext>
            </a:extLst>
          </p:cNvPr>
          <p:cNvSpPr/>
          <p:nvPr/>
        </p:nvSpPr>
        <p:spPr>
          <a:xfrm>
            <a:off x="1685391" y="5592882"/>
            <a:ext cx="900546" cy="72543"/>
          </a:xfrm>
          <a:custGeom>
            <a:avLst/>
            <a:gdLst>
              <a:gd name="connsiteX0" fmla="*/ 0 w 929640"/>
              <a:gd name="connsiteY0" fmla="*/ 5080 h 167646"/>
              <a:gd name="connsiteX1" fmla="*/ 533400 w 929640"/>
              <a:gd name="connsiteY1" fmla="*/ 167640 h 167646"/>
              <a:gd name="connsiteX2" fmla="*/ 929640 w 929640"/>
              <a:gd name="connsiteY2" fmla="*/ 0 h 167646"/>
            </a:gdLst>
            <a:ahLst/>
            <a:cxnLst>
              <a:cxn ang="0">
                <a:pos x="connsiteX0" y="connsiteY0"/>
              </a:cxn>
              <a:cxn ang="0">
                <a:pos x="connsiteX1" y="connsiteY1"/>
              </a:cxn>
              <a:cxn ang="0">
                <a:pos x="connsiteX2" y="connsiteY2"/>
              </a:cxn>
            </a:cxnLst>
            <a:rect l="l" t="t" r="r" b="b"/>
            <a:pathLst>
              <a:path w="929640" h="167646">
                <a:moveTo>
                  <a:pt x="0" y="5080"/>
                </a:moveTo>
                <a:cubicBezTo>
                  <a:pt x="189230" y="86783"/>
                  <a:pt x="378460" y="168487"/>
                  <a:pt x="533400" y="167640"/>
                </a:cubicBezTo>
                <a:cubicBezTo>
                  <a:pt x="688340" y="166793"/>
                  <a:pt x="808990" y="83396"/>
                  <a:pt x="929640" y="0"/>
                </a:cubicBezTo>
              </a:path>
            </a:pathLst>
          </a:custGeom>
          <a:ln w="28575">
            <a:prstDash val="sys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pic>
        <p:nvPicPr>
          <p:cNvPr id="81" name="图片 80">
            <a:extLst>
              <a:ext uri="{FF2B5EF4-FFF2-40B4-BE49-F238E27FC236}">
                <a16:creationId xmlns:a16="http://schemas.microsoft.com/office/drawing/2014/main" id="{DD9BAC90-A02C-8BF0-0FDE-25DEDCC07F0B}"/>
              </a:ext>
            </a:extLst>
          </p:cNvPr>
          <p:cNvPicPr>
            <a:picLocks noChangeAspect="1"/>
          </p:cNvPicPr>
          <p:nvPr/>
        </p:nvPicPr>
        <p:blipFill>
          <a:blip r:embed="rId3"/>
          <a:stretch>
            <a:fillRect/>
          </a:stretch>
        </p:blipFill>
        <p:spPr>
          <a:xfrm>
            <a:off x="5484855" y="4160581"/>
            <a:ext cx="950060" cy="950060"/>
          </a:xfrm>
          <a:prstGeom prst="rect">
            <a:avLst/>
          </a:prstGeom>
        </p:spPr>
      </p:pic>
      <p:pic>
        <p:nvPicPr>
          <p:cNvPr id="82" name="图片 81">
            <a:extLst>
              <a:ext uri="{FF2B5EF4-FFF2-40B4-BE49-F238E27FC236}">
                <a16:creationId xmlns:a16="http://schemas.microsoft.com/office/drawing/2014/main" id="{11F119DF-BF47-FD94-CB0D-99E1F7CB548B}"/>
              </a:ext>
            </a:extLst>
          </p:cNvPr>
          <p:cNvPicPr>
            <a:picLocks noChangeAspect="1"/>
          </p:cNvPicPr>
          <p:nvPr/>
        </p:nvPicPr>
        <p:blipFill>
          <a:blip r:embed="rId3"/>
          <a:stretch>
            <a:fillRect/>
          </a:stretch>
        </p:blipFill>
        <p:spPr>
          <a:xfrm>
            <a:off x="6695702" y="4546842"/>
            <a:ext cx="950060" cy="950060"/>
          </a:xfrm>
          <a:prstGeom prst="rect">
            <a:avLst/>
          </a:prstGeom>
        </p:spPr>
      </p:pic>
      <p:pic>
        <p:nvPicPr>
          <p:cNvPr id="83" name="图片 82">
            <a:extLst>
              <a:ext uri="{FF2B5EF4-FFF2-40B4-BE49-F238E27FC236}">
                <a16:creationId xmlns:a16="http://schemas.microsoft.com/office/drawing/2014/main" id="{5EFCE64F-90AE-F698-D276-3C45FE0AD1BF}"/>
              </a:ext>
            </a:extLst>
          </p:cNvPr>
          <p:cNvPicPr>
            <a:picLocks noChangeAspect="1"/>
          </p:cNvPicPr>
          <p:nvPr/>
        </p:nvPicPr>
        <p:blipFill>
          <a:blip r:embed="rId3"/>
          <a:stretch>
            <a:fillRect/>
          </a:stretch>
        </p:blipFill>
        <p:spPr>
          <a:xfrm>
            <a:off x="8012615" y="4280573"/>
            <a:ext cx="950060" cy="950060"/>
          </a:xfrm>
          <a:prstGeom prst="rect">
            <a:avLst/>
          </a:prstGeom>
        </p:spPr>
      </p:pic>
      <p:cxnSp>
        <p:nvCxnSpPr>
          <p:cNvPr id="85" name="连接符: 肘形 84">
            <a:extLst>
              <a:ext uri="{FF2B5EF4-FFF2-40B4-BE49-F238E27FC236}">
                <a16:creationId xmlns:a16="http://schemas.microsoft.com/office/drawing/2014/main" id="{8DEBD92C-5467-952F-DA15-7B4796E4BB39}"/>
              </a:ext>
            </a:extLst>
          </p:cNvPr>
          <p:cNvCxnSpPr>
            <a:cxnSpLocks/>
            <a:stCxn id="81" idx="3"/>
            <a:endCxn id="82" idx="1"/>
          </p:cNvCxnSpPr>
          <p:nvPr/>
        </p:nvCxnSpPr>
        <p:spPr>
          <a:xfrm>
            <a:off x="6434915" y="4635611"/>
            <a:ext cx="260787" cy="3862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连接符: 肘形 86">
            <a:extLst>
              <a:ext uri="{FF2B5EF4-FFF2-40B4-BE49-F238E27FC236}">
                <a16:creationId xmlns:a16="http://schemas.microsoft.com/office/drawing/2014/main" id="{0FB1DA1E-FF4E-F05B-2A1E-5C2263617808}"/>
              </a:ext>
            </a:extLst>
          </p:cNvPr>
          <p:cNvCxnSpPr>
            <a:cxnSpLocks/>
            <a:stCxn id="82" idx="3"/>
            <a:endCxn id="83" idx="1"/>
          </p:cNvCxnSpPr>
          <p:nvPr/>
        </p:nvCxnSpPr>
        <p:spPr>
          <a:xfrm flipV="1">
            <a:off x="7645762" y="4755603"/>
            <a:ext cx="366853" cy="26626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1E866EBF-E2FD-FC0E-3458-23B96AA82296}"/>
              </a:ext>
            </a:extLst>
          </p:cNvPr>
          <p:cNvSpPr txBox="1"/>
          <p:nvPr/>
        </p:nvSpPr>
        <p:spPr>
          <a:xfrm>
            <a:off x="5484855" y="5987020"/>
            <a:ext cx="3540649" cy="369332"/>
          </a:xfrm>
          <a:prstGeom prst="rect">
            <a:avLst/>
          </a:prstGeom>
          <a:noFill/>
        </p:spPr>
        <p:txBody>
          <a:bodyPr wrap="none" rtlCol="0">
            <a:spAutoFit/>
          </a:bodyPr>
          <a:lstStyle/>
          <a:p>
            <a:r>
              <a:rPr lang="en-US" altLang="zh-CN" dirty="0"/>
              <a:t>Overlay: Flow table reachability test</a:t>
            </a:r>
            <a:endParaRPr lang="zh-CN" altLang="en-US" dirty="0"/>
          </a:p>
        </p:txBody>
      </p:sp>
      <p:sp>
        <p:nvSpPr>
          <p:cNvPr id="91" name="箭头: 右 90">
            <a:extLst>
              <a:ext uri="{FF2B5EF4-FFF2-40B4-BE49-F238E27FC236}">
                <a16:creationId xmlns:a16="http://schemas.microsoft.com/office/drawing/2014/main" id="{A3A3FD5E-820D-81A5-6912-486DE916143A}"/>
              </a:ext>
            </a:extLst>
          </p:cNvPr>
          <p:cNvSpPr/>
          <p:nvPr/>
        </p:nvSpPr>
        <p:spPr>
          <a:xfrm>
            <a:off x="9375025" y="4546842"/>
            <a:ext cx="603250" cy="37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箭头: 右 91">
            <a:extLst>
              <a:ext uri="{FF2B5EF4-FFF2-40B4-BE49-F238E27FC236}">
                <a16:creationId xmlns:a16="http://schemas.microsoft.com/office/drawing/2014/main" id="{3E3596CF-B05F-9557-60BD-A95F72E6E76A}"/>
              </a:ext>
            </a:extLst>
          </p:cNvPr>
          <p:cNvSpPr/>
          <p:nvPr/>
        </p:nvSpPr>
        <p:spPr>
          <a:xfrm>
            <a:off x="4655432" y="4477715"/>
            <a:ext cx="603250" cy="37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a:extLst>
              <a:ext uri="{FF2B5EF4-FFF2-40B4-BE49-F238E27FC236}">
                <a16:creationId xmlns:a16="http://schemas.microsoft.com/office/drawing/2014/main" id="{B3FA1662-0BCA-65C6-76EA-F5C5629011A8}"/>
              </a:ext>
            </a:extLst>
          </p:cNvPr>
          <p:cNvSpPr txBox="1"/>
          <p:nvPr/>
        </p:nvSpPr>
        <p:spPr>
          <a:xfrm>
            <a:off x="10123348" y="4412420"/>
            <a:ext cx="1637026" cy="646331"/>
          </a:xfrm>
          <a:prstGeom prst="rect">
            <a:avLst/>
          </a:prstGeom>
          <a:noFill/>
        </p:spPr>
        <p:txBody>
          <a:bodyPr wrap="square" rtlCol="0">
            <a:spAutoFit/>
          </a:bodyPr>
          <a:lstStyle/>
          <a:p>
            <a:r>
              <a:rPr lang="en-US" altLang="zh-CN" dirty="0"/>
              <a:t>Dump RNIC flow tables</a:t>
            </a:r>
            <a:endParaRPr lang="zh-CN" altLang="en-US" dirty="0"/>
          </a:p>
        </p:txBody>
      </p:sp>
    </p:spTree>
    <p:extLst>
      <p:ext uri="{BB962C8B-B14F-4D97-AF65-F5344CB8AC3E}">
        <p14:creationId xmlns:p14="http://schemas.microsoft.com/office/powerpoint/2010/main" val="212645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1" grpId="0" animBg="1"/>
      <p:bldP spid="12" grpId="0" animBg="1"/>
      <p:bldP spid="14" grpId="0" animBg="1"/>
      <p:bldP spid="15" grpId="0" animBg="1"/>
      <p:bldP spid="16" grpId="0" animBg="1"/>
      <p:bldP spid="46" grpId="0"/>
      <p:bldP spid="47" grpId="0"/>
      <p:bldP spid="48" grpId="0"/>
      <p:bldP spid="49" grpId="0"/>
      <p:bldP spid="50" grpId="0"/>
      <p:bldP spid="51" grpId="0"/>
      <p:bldP spid="52" grpId="0"/>
      <p:bldP spid="53" grpId="0"/>
      <p:bldP spid="54" grpId="0"/>
      <p:bldP spid="56" grpId="0" animBg="1"/>
      <p:bldP spid="57" grpId="0" animBg="1"/>
      <p:bldP spid="58" grpId="0" animBg="1"/>
      <p:bldP spid="90" grpId="0"/>
      <p:bldP spid="91" grpId="0" animBg="1"/>
      <p:bldP spid="92" grpId="0" animBg="1"/>
      <p:bldP spid="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C95A-057B-4449-4913-5A74E7840C83}"/>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45EF8AA-7F57-9F3C-D329-FF60FE33DF40}"/>
              </a:ext>
            </a:extLst>
          </p:cNvPr>
          <p:cNvSpPr>
            <a:spLocks noGrp="1"/>
          </p:cNvSpPr>
          <p:nvPr>
            <p:ph idx="1"/>
          </p:nvPr>
        </p:nvSpPr>
        <p:spPr>
          <a:xfrm>
            <a:off x="325967" y="1057387"/>
            <a:ext cx="11540067" cy="5550647"/>
          </a:xfrm>
        </p:spPr>
        <p:txBody>
          <a:bodyPr>
            <a:normAutofit/>
          </a:bodyPr>
          <a:lstStyle/>
          <a:p>
            <a:r>
              <a:rPr lang="en-US" altLang="zh-CN" dirty="0"/>
              <a:t>Real-world deployment</a:t>
            </a:r>
          </a:p>
          <a:p>
            <a:pPr lvl="1"/>
            <a:r>
              <a:rPr lang="en-US" altLang="zh-CN" dirty="0" err="1"/>
              <a:t>SkeletonHunter</a:t>
            </a:r>
            <a:r>
              <a:rPr lang="en-US" altLang="zh-CN" dirty="0"/>
              <a:t> has been deployed in Alibaba Cloud for a year</a:t>
            </a:r>
          </a:p>
          <a:p>
            <a:pPr lvl="1"/>
            <a:r>
              <a:rPr lang="en-US" altLang="zh-CN" b="1" dirty="0"/>
              <a:t>Covering the containers on </a:t>
            </a:r>
            <a:r>
              <a:rPr lang="en-US" altLang="zh-CN" b="1" dirty="0">
                <a:solidFill>
                  <a:schemeClr val="accent6"/>
                </a:solidFill>
              </a:rPr>
              <a:t>5,700+</a:t>
            </a:r>
            <a:r>
              <a:rPr lang="en-US" altLang="zh-CN" b="1" dirty="0"/>
              <a:t> physical hosts and </a:t>
            </a:r>
            <a:r>
              <a:rPr lang="en-US" altLang="zh-CN" b="1" dirty="0">
                <a:solidFill>
                  <a:schemeClr val="accent6"/>
                </a:solidFill>
              </a:rPr>
              <a:t>40K+</a:t>
            </a:r>
            <a:r>
              <a:rPr lang="en-US" altLang="zh-CN" b="1" dirty="0"/>
              <a:t> RNICs</a:t>
            </a:r>
          </a:p>
          <a:p>
            <a:pPr lvl="1"/>
            <a:r>
              <a:rPr lang="en-US" altLang="zh-CN" b="1">
                <a:solidFill>
                  <a:schemeClr val="accent6"/>
                </a:solidFill>
              </a:rPr>
              <a:t>1B </a:t>
            </a:r>
            <a:r>
              <a:rPr lang="en-US" altLang="zh-CN" b="1" dirty="0"/>
              <a:t>latency logs among training containers </a:t>
            </a:r>
            <a:r>
              <a:rPr lang="en-US" altLang="zh-CN" b="1" dirty="0">
                <a:solidFill>
                  <a:schemeClr val="accent6"/>
                </a:solidFill>
              </a:rPr>
              <a:t>every day</a:t>
            </a:r>
          </a:p>
          <a:p>
            <a:pPr lvl="1"/>
            <a:endParaRPr lang="en-US" altLang="zh-CN" dirty="0"/>
          </a:p>
        </p:txBody>
      </p:sp>
      <p:sp>
        <p:nvSpPr>
          <p:cNvPr id="3" name="灯片编号占位符 2">
            <a:extLst>
              <a:ext uri="{FF2B5EF4-FFF2-40B4-BE49-F238E27FC236}">
                <a16:creationId xmlns:a16="http://schemas.microsoft.com/office/drawing/2014/main" id="{F4C4DAFE-93EC-242B-EF3F-8A2C1C86D4E5}"/>
              </a:ext>
            </a:extLst>
          </p:cNvPr>
          <p:cNvSpPr>
            <a:spLocks noGrp="1"/>
          </p:cNvSpPr>
          <p:nvPr>
            <p:ph type="sldNum" sz="quarter" idx="12"/>
          </p:nvPr>
        </p:nvSpPr>
        <p:spPr/>
        <p:txBody>
          <a:bodyPr/>
          <a:lstStyle/>
          <a:p>
            <a:fld id="{84BCC322-D5A9-47A8-A5BE-5D9C2195FFDA}" type="slidenum">
              <a:rPr lang="zh-CN" altLang="en-US" smtClean="0"/>
              <a:pPr/>
              <a:t>26</a:t>
            </a:fld>
            <a:endParaRPr lang="zh-CN" altLang="en-US" dirty="0"/>
          </a:p>
        </p:txBody>
      </p:sp>
      <p:sp>
        <p:nvSpPr>
          <p:cNvPr id="5" name="标题 4">
            <a:extLst>
              <a:ext uri="{FF2B5EF4-FFF2-40B4-BE49-F238E27FC236}">
                <a16:creationId xmlns:a16="http://schemas.microsoft.com/office/drawing/2014/main" id="{4D3F54F0-7F56-1690-B846-5B2E982ADADF}"/>
              </a:ext>
            </a:extLst>
          </p:cNvPr>
          <p:cNvSpPr>
            <a:spLocks noGrp="1"/>
          </p:cNvSpPr>
          <p:nvPr>
            <p:ph type="title"/>
          </p:nvPr>
        </p:nvSpPr>
        <p:spPr/>
        <p:txBody>
          <a:bodyPr/>
          <a:lstStyle/>
          <a:p>
            <a:r>
              <a:rPr lang="en-US" altLang="zh-CN" dirty="0"/>
              <a:t>4. Evaluation</a:t>
            </a:r>
            <a:endParaRPr lang="zh-CN" altLang="en-US" dirty="0"/>
          </a:p>
        </p:txBody>
      </p:sp>
      <p:grpSp>
        <p:nvGrpSpPr>
          <p:cNvPr id="14" name="组合 13">
            <a:extLst>
              <a:ext uri="{FF2B5EF4-FFF2-40B4-BE49-F238E27FC236}">
                <a16:creationId xmlns:a16="http://schemas.microsoft.com/office/drawing/2014/main" id="{7267285E-B84D-3A6B-EADA-5D3DF41A12FE}"/>
              </a:ext>
            </a:extLst>
          </p:cNvPr>
          <p:cNvGrpSpPr/>
          <p:nvPr/>
        </p:nvGrpSpPr>
        <p:grpSpPr>
          <a:xfrm>
            <a:off x="735875" y="3683513"/>
            <a:ext cx="5921899" cy="2900124"/>
            <a:chOff x="452967" y="3556000"/>
            <a:chExt cx="5921899" cy="2900124"/>
          </a:xfrm>
        </p:grpSpPr>
        <p:grpSp>
          <p:nvGrpSpPr>
            <p:cNvPr id="11" name="组合 10">
              <a:extLst>
                <a:ext uri="{FF2B5EF4-FFF2-40B4-BE49-F238E27FC236}">
                  <a16:creationId xmlns:a16="http://schemas.microsoft.com/office/drawing/2014/main" id="{ACD7A41A-E53D-482F-DB13-31DB9627069E}"/>
                </a:ext>
              </a:extLst>
            </p:cNvPr>
            <p:cNvGrpSpPr/>
            <p:nvPr/>
          </p:nvGrpSpPr>
          <p:grpSpPr>
            <a:xfrm>
              <a:off x="499533" y="3583517"/>
              <a:ext cx="5875333" cy="2815716"/>
              <a:chOff x="499533" y="3583517"/>
              <a:chExt cx="5875333" cy="2815716"/>
            </a:xfrm>
          </p:grpSpPr>
          <p:pic>
            <p:nvPicPr>
              <p:cNvPr id="2" name="图片 1">
                <a:extLst>
                  <a:ext uri="{FF2B5EF4-FFF2-40B4-BE49-F238E27FC236}">
                    <a16:creationId xmlns:a16="http://schemas.microsoft.com/office/drawing/2014/main" id="{E513F39A-CA21-D3FD-B0B5-9A7F99DBDA23}"/>
                  </a:ext>
                </a:extLst>
              </p:cNvPr>
              <p:cNvPicPr>
                <a:picLocks noChangeAspect="1"/>
              </p:cNvPicPr>
              <p:nvPr/>
            </p:nvPicPr>
            <p:blipFill>
              <a:blip r:embed="rId3"/>
              <a:srcRect t="20092" b="69523"/>
              <a:stretch>
                <a:fillRect/>
              </a:stretch>
            </p:blipFill>
            <p:spPr>
              <a:xfrm>
                <a:off x="499533" y="3583517"/>
                <a:ext cx="5875333" cy="446991"/>
              </a:xfrm>
              <a:prstGeom prst="rect">
                <a:avLst/>
              </a:prstGeom>
              <a:ln w="28575">
                <a:noFill/>
              </a:ln>
            </p:spPr>
          </p:pic>
          <p:pic>
            <p:nvPicPr>
              <p:cNvPr id="9" name="图片 8">
                <a:extLst>
                  <a:ext uri="{FF2B5EF4-FFF2-40B4-BE49-F238E27FC236}">
                    <a16:creationId xmlns:a16="http://schemas.microsoft.com/office/drawing/2014/main" id="{8C872BBD-D855-3CC8-BC56-7F7B2643F84E}"/>
                  </a:ext>
                </a:extLst>
              </p:cNvPr>
              <p:cNvPicPr>
                <a:picLocks noChangeAspect="1"/>
              </p:cNvPicPr>
              <p:nvPr/>
            </p:nvPicPr>
            <p:blipFill>
              <a:blip r:embed="rId3"/>
              <a:srcRect t="44967"/>
              <a:stretch>
                <a:fillRect/>
              </a:stretch>
            </p:blipFill>
            <p:spPr>
              <a:xfrm>
                <a:off x="499533" y="4030508"/>
                <a:ext cx="5875333" cy="2368725"/>
              </a:xfrm>
              <a:prstGeom prst="rect">
                <a:avLst/>
              </a:prstGeom>
              <a:ln w="28575">
                <a:noFill/>
              </a:ln>
            </p:spPr>
          </p:pic>
        </p:grpSp>
        <p:sp>
          <p:nvSpPr>
            <p:cNvPr id="12" name="矩形 11">
              <a:extLst>
                <a:ext uri="{FF2B5EF4-FFF2-40B4-BE49-F238E27FC236}">
                  <a16:creationId xmlns:a16="http://schemas.microsoft.com/office/drawing/2014/main" id="{B81D6CF2-6A5A-4909-3722-86B5888EC45C}"/>
                </a:ext>
              </a:extLst>
            </p:cNvPr>
            <p:cNvSpPr/>
            <p:nvPr/>
          </p:nvSpPr>
          <p:spPr>
            <a:xfrm>
              <a:off x="452967" y="3556000"/>
              <a:ext cx="5894915" cy="2900124"/>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0BD695B9-27B2-F45A-74D3-9A0A075C5E67}"/>
              </a:ext>
            </a:extLst>
          </p:cNvPr>
          <p:cNvPicPr>
            <a:picLocks noChangeAspect="1"/>
          </p:cNvPicPr>
          <p:nvPr/>
        </p:nvPicPr>
        <p:blipFill>
          <a:blip r:embed="rId4"/>
          <a:srcRect t="44590"/>
          <a:stretch>
            <a:fillRect/>
          </a:stretch>
        </p:blipFill>
        <p:spPr>
          <a:xfrm>
            <a:off x="5509735" y="3369591"/>
            <a:ext cx="5844065" cy="2392222"/>
          </a:xfrm>
          <a:prstGeom prst="rect">
            <a:avLst/>
          </a:prstGeom>
          <a:ln w="28575">
            <a:solidFill>
              <a:srgbClr val="FFC000"/>
            </a:solidFill>
          </a:ln>
        </p:spPr>
      </p:pic>
    </p:spTree>
    <p:extLst>
      <p:ext uri="{BB962C8B-B14F-4D97-AF65-F5344CB8AC3E}">
        <p14:creationId xmlns:p14="http://schemas.microsoft.com/office/powerpoint/2010/main" val="261366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2DD4-4C59-5A5C-7577-48066F7BB101}"/>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A4400B13-CFA4-3E60-CB9A-D76545BF44E2}"/>
              </a:ext>
            </a:extLst>
          </p:cNvPr>
          <p:cNvSpPr>
            <a:spLocks noGrp="1"/>
          </p:cNvSpPr>
          <p:nvPr>
            <p:ph idx="1"/>
          </p:nvPr>
        </p:nvSpPr>
        <p:spPr>
          <a:xfrm>
            <a:off x="325967" y="1057387"/>
            <a:ext cx="11540067" cy="5550647"/>
          </a:xfrm>
        </p:spPr>
        <p:txBody>
          <a:bodyPr>
            <a:normAutofit/>
          </a:bodyPr>
          <a:lstStyle/>
          <a:p>
            <a:r>
              <a:rPr lang="en-US" altLang="zh-CN" dirty="0"/>
              <a:t>Real-world deployment</a:t>
            </a:r>
          </a:p>
          <a:p>
            <a:pPr lvl="1"/>
            <a:r>
              <a:rPr lang="en-US" altLang="zh-CN" dirty="0"/>
              <a:t>Detects and localizes </a:t>
            </a:r>
            <a:r>
              <a:rPr lang="en-US" altLang="zh-CN" b="1" dirty="0">
                <a:solidFill>
                  <a:schemeClr val="accent6"/>
                </a:solidFill>
              </a:rPr>
              <a:t>4,816</a:t>
            </a:r>
            <a:r>
              <a:rPr lang="en-US" altLang="zh-CN" dirty="0"/>
              <a:t> network failures with </a:t>
            </a:r>
            <a:r>
              <a:rPr lang="en-US" altLang="zh-CN" b="1" dirty="0">
                <a:solidFill>
                  <a:schemeClr val="accent6"/>
                </a:solidFill>
              </a:rPr>
              <a:t>&gt;98% accuracy</a:t>
            </a:r>
          </a:p>
          <a:p>
            <a:pPr lvl="1"/>
            <a:r>
              <a:rPr lang="en-US" altLang="zh-CN" dirty="0"/>
              <a:t>Reduces </a:t>
            </a:r>
            <a:r>
              <a:rPr lang="en-US" altLang="zh-CN" b="1" dirty="0">
                <a:solidFill>
                  <a:schemeClr val="accent6"/>
                </a:solidFill>
              </a:rPr>
              <a:t>99%</a:t>
            </a:r>
            <a:r>
              <a:rPr lang="en-US" altLang="zh-CN" dirty="0"/>
              <a:t> of failures after fixing corresponding network components</a:t>
            </a:r>
          </a:p>
        </p:txBody>
      </p:sp>
      <p:sp>
        <p:nvSpPr>
          <p:cNvPr id="3" name="灯片编号占位符 2">
            <a:extLst>
              <a:ext uri="{FF2B5EF4-FFF2-40B4-BE49-F238E27FC236}">
                <a16:creationId xmlns:a16="http://schemas.microsoft.com/office/drawing/2014/main" id="{EAE892A9-F1BD-4889-E19E-732586FA4AD0}"/>
              </a:ext>
            </a:extLst>
          </p:cNvPr>
          <p:cNvSpPr>
            <a:spLocks noGrp="1"/>
          </p:cNvSpPr>
          <p:nvPr>
            <p:ph type="sldNum" sz="quarter" idx="12"/>
          </p:nvPr>
        </p:nvSpPr>
        <p:spPr/>
        <p:txBody>
          <a:bodyPr/>
          <a:lstStyle/>
          <a:p>
            <a:fld id="{84BCC322-D5A9-47A8-A5BE-5D9C2195FFDA}" type="slidenum">
              <a:rPr lang="zh-CN" altLang="en-US" smtClean="0"/>
              <a:pPr/>
              <a:t>27</a:t>
            </a:fld>
            <a:endParaRPr lang="zh-CN" altLang="en-US" dirty="0"/>
          </a:p>
        </p:txBody>
      </p:sp>
      <p:sp>
        <p:nvSpPr>
          <p:cNvPr id="5" name="标题 4">
            <a:extLst>
              <a:ext uri="{FF2B5EF4-FFF2-40B4-BE49-F238E27FC236}">
                <a16:creationId xmlns:a16="http://schemas.microsoft.com/office/drawing/2014/main" id="{C1453B55-2826-5315-0EDD-08C39EB81853}"/>
              </a:ext>
            </a:extLst>
          </p:cNvPr>
          <p:cNvSpPr>
            <a:spLocks noGrp="1"/>
          </p:cNvSpPr>
          <p:nvPr>
            <p:ph type="title"/>
          </p:nvPr>
        </p:nvSpPr>
        <p:spPr/>
        <p:txBody>
          <a:bodyPr/>
          <a:lstStyle/>
          <a:p>
            <a:r>
              <a:rPr lang="en-US" altLang="zh-CN" dirty="0"/>
              <a:t>4. Evaluation</a:t>
            </a:r>
            <a:endParaRPr lang="zh-CN" altLang="en-US" dirty="0"/>
          </a:p>
        </p:txBody>
      </p:sp>
      <p:grpSp>
        <p:nvGrpSpPr>
          <p:cNvPr id="14" name="组合 13">
            <a:extLst>
              <a:ext uri="{FF2B5EF4-FFF2-40B4-BE49-F238E27FC236}">
                <a16:creationId xmlns:a16="http://schemas.microsoft.com/office/drawing/2014/main" id="{0F7CDC56-C053-A8D2-D4D2-FF05EF1B2C03}"/>
              </a:ext>
            </a:extLst>
          </p:cNvPr>
          <p:cNvGrpSpPr/>
          <p:nvPr/>
        </p:nvGrpSpPr>
        <p:grpSpPr>
          <a:xfrm>
            <a:off x="735875" y="3683513"/>
            <a:ext cx="5921899" cy="2900124"/>
            <a:chOff x="452967" y="3556000"/>
            <a:chExt cx="5921899" cy="2900124"/>
          </a:xfrm>
        </p:grpSpPr>
        <p:grpSp>
          <p:nvGrpSpPr>
            <p:cNvPr id="11" name="组合 10">
              <a:extLst>
                <a:ext uri="{FF2B5EF4-FFF2-40B4-BE49-F238E27FC236}">
                  <a16:creationId xmlns:a16="http://schemas.microsoft.com/office/drawing/2014/main" id="{D18D67F5-9F73-2ECD-4925-179723E6D2C1}"/>
                </a:ext>
              </a:extLst>
            </p:cNvPr>
            <p:cNvGrpSpPr/>
            <p:nvPr/>
          </p:nvGrpSpPr>
          <p:grpSpPr>
            <a:xfrm>
              <a:off x="499533" y="3583517"/>
              <a:ext cx="5875333" cy="2815716"/>
              <a:chOff x="499533" y="3583517"/>
              <a:chExt cx="5875333" cy="2815716"/>
            </a:xfrm>
          </p:grpSpPr>
          <p:pic>
            <p:nvPicPr>
              <p:cNvPr id="2" name="图片 1">
                <a:extLst>
                  <a:ext uri="{FF2B5EF4-FFF2-40B4-BE49-F238E27FC236}">
                    <a16:creationId xmlns:a16="http://schemas.microsoft.com/office/drawing/2014/main" id="{C2434C88-254E-281F-9F59-AA1F5F3FEBAD}"/>
                  </a:ext>
                </a:extLst>
              </p:cNvPr>
              <p:cNvPicPr>
                <a:picLocks noChangeAspect="1"/>
              </p:cNvPicPr>
              <p:nvPr/>
            </p:nvPicPr>
            <p:blipFill>
              <a:blip r:embed="rId3"/>
              <a:srcRect t="20092" b="69523"/>
              <a:stretch>
                <a:fillRect/>
              </a:stretch>
            </p:blipFill>
            <p:spPr>
              <a:xfrm>
                <a:off x="499533" y="3583517"/>
                <a:ext cx="5875333" cy="446991"/>
              </a:xfrm>
              <a:prstGeom prst="rect">
                <a:avLst/>
              </a:prstGeom>
              <a:ln w="28575">
                <a:noFill/>
              </a:ln>
            </p:spPr>
          </p:pic>
          <p:pic>
            <p:nvPicPr>
              <p:cNvPr id="9" name="图片 8">
                <a:extLst>
                  <a:ext uri="{FF2B5EF4-FFF2-40B4-BE49-F238E27FC236}">
                    <a16:creationId xmlns:a16="http://schemas.microsoft.com/office/drawing/2014/main" id="{6C2B3231-4611-AB05-1E80-300208118993}"/>
                  </a:ext>
                </a:extLst>
              </p:cNvPr>
              <p:cNvPicPr>
                <a:picLocks noChangeAspect="1"/>
              </p:cNvPicPr>
              <p:nvPr/>
            </p:nvPicPr>
            <p:blipFill>
              <a:blip r:embed="rId3"/>
              <a:srcRect t="44967"/>
              <a:stretch>
                <a:fillRect/>
              </a:stretch>
            </p:blipFill>
            <p:spPr>
              <a:xfrm>
                <a:off x="499533" y="4030508"/>
                <a:ext cx="5875333" cy="2368725"/>
              </a:xfrm>
              <a:prstGeom prst="rect">
                <a:avLst/>
              </a:prstGeom>
              <a:ln w="28575">
                <a:noFill/>
              </a:ln>
            </p:spPr>
          </p:pic>
        </p:grpSp>
        <p:sp>
          <p:nvSpPr>
            <p:cNvPr id="12" name="矩形 11">
              <a:extLst>
                <a:ext uri="{FF2B5EF4-FFF2-40B4-BE49-F238E27FC236}">
                  <a16:creationId xmlns:a16="http://schemas.microsoft.com/office/drawing/2014/main" id="{4BD03AEB-3C61-7BCD-C7BF-B14D4FF5D491}"/>
                </a:ext>
              </a:extLst>
            </p:cNvPr>
            <p:cNvSpPr/>
            <p:nvPr/>
          </p:nvSpPr>
          <p:spPr>
            <a:xfrm>
              <a:off x="452967" y="3556000"/>
              <a:ext cx="5894915" cy="2900124"/>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2A117E7D-ECAD-0CFA-9C72-EF1C7E46A7A4}"/>
              </a:ext>
            </a:extLst>
          </p:cNvPr>
          <p:cNvPicPr>
            <a:picLocks noChangeAspect="1"/>
          </p:cNvPicPr>
          <p:nvPr/>
        </p:nvPicPr>
        <p:blipFill>
          <a:blip r:embed="rId4"/>
          <a:srcRect t="44590"/>
          <a:stretch>
            <a:fillRect/>
          </a:stretch>
        </p:blipFill>
        <p:spPr>
          <a:xfrm>
            <a:off x="5509735" y="3369591"/>
            <a:ext cx="5844065" cy="2392222"/>
          </a:xfrm>
          <a:prstGeom prst="rect">
            <a:avLst/>
          </a:prstGeom>
          <a:ln w="28575">
            <a:solidFill>
              <a:srgbClr val="FFC000"/>
            </a:solidFill>
          </a:ln>
        </p:spPr>
      </p:pic>
    </p:spTree>
    <p:extLst>
      <p:ext uri="{BB962C8B-B14F-4D97-AF65-F5344CB8AC3E}">
        <p14:creationId xmlns:p14="http://schemas.microsoft.com/office/powerpoint/2010/main" val="13943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5CEF-801A-8F26-8F6B-988EBC4EBC28}"/>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E806E44-2E84-46BD-0BFA-5A6BFCC25663}"/>
              </a:ext>
            </a:extLst>
          </p:cNvPr>
          <p:cNvSpPr>
            <a:spLocks noGrp="1"/>
          </p:cNvSpPr>
          <p:nvPr>
            <p:ph idx="1"/>
          </p:nvPr>
        </p:nvSpPr>
        <p:spPr>
          <a:xfrm>
            <a:off x="325967" y="1057387"/>
            <a:ext cx="11540067" cy="5550647"/>
          </a:xfrm>
        </p:spPr>
        <p:txBody>
          <a:bodyPr>
            <a:normAutofit/>
          </a:bodyPr>
          <a:lstStyle/>
          <a:p>
            <a:r>
              <a:rPr lang="en-US" altLang="zh-CN" dirty="0"/>
              <a:t>Real-world deployment</a:t>
            </a:r>
          </a:p>
          <a:p>
            <a:pPr lvl="1"/>
            <a:r>
              <a:rPr lang="en-US" altLang="zh-CN" dirty="0"/>
              <a:t>Traffic skeletons help reduce detection complexity</a:t>
            </a:r>
          </a:p>
          <a:p>
            <a:pPr lvl="1"/>
            <a:r>
              <a:rPr lang="en-US" altLang="zh-CN" dirty="0"/>
              <a:t>Negligible detection overheads: 8s for a probing round on average</a:t>
            </a:r>
          </a:p>
        </p:txBody>
      </p:sp>
      <p:sp>
        <p:nvSpPr>
          <p:cNvPr id="3" name="灯片编号占位符 2">
            <a:extLst>
              <a:ext uri="{FF2B5EF4-FFF2-40B4-BE49-F238E27FC236}">
                <a16:creationId xmlns:a16="http://schemas.microsoft.com/office/drawing/2014/main" id="{8355A6BC-8996-46EB-1749-285A0652CE57}"/>
              </a:ext>
            </a:extLst>
          </p:cNvPr>
          <p:cNvSpPr>
            <a:spLocks noGrp="1"/>
          </p:cNvSpPr>
          <p:nvPr>
            <p:ph type="sldNum" sz="quarter" idx="12"/>
          </p:nvPr>
        </p:nvSpPr>
        <p:spPr/>
        <p:txBody>
          <a:bodyPr/>
          <a:lstStyle/>
          <a:p>
            <a:fld id="{84BCC322-D5A9-47A8-A5BE-5D9C2195FFDA}" type="slidenum">
              <a:rPr lang="zh-CN" altLang="en-US" smtClean="0"/>
              <a:pPr/>
              <a:t>28</a:t>
            </a:fld>
            <a:endParaRPr lang="zh-CN" altLang="en-US" dirty="0"/>
          </a:p>
        </p:txBody>
      </p:sp>
      <p:sp>
        <p:nvSpPr>
          <p:cNvPr id="5" name="标题 4">
            <a:extLst>
              <a:ext uri="{FF2B5EF4-FFF2-40B4-BE49-F238E27FC236}">
                <a16:creationId xmlns:a16="http://schemas.microsoft.com/office/drawing/2014/main" id="{4DE57715-EDF5-A57E-BF4D-D1350B6FB0FB}"/>
              </a:ext>
            </a:extLst>
          </p:cNvPr>
          <p:cNvSpPr>
            <a:spLocks noGrp="1"/>
          </p:cNvSpPr>
          <p:nvPr>
            <p:ph type="title"/>
          </p:nvPr>
        </p:nvSpPr>
        <p:spPr/>
        <p:txBody>
          <a:bodyPr/>
          <a:lstStyle/>
          <a:p>
            <a:r>
              <a:rPr lang="en-US" altLang="zh-CN" dirty="0"/>
              <a:t>4. Evaluation</a:t>
            </a:r>
            <a:endParaRPr lang="zh-CN" altLang="en-US" dirty="0"/>
          </a:p>
        </p:txBody>
      </p:sp>
      <p:pic>
        <p:nvPicPr>
          <p:cNvPr id="8" name="图片 7">
            <a:extLst>
              <a:ext uri="{FF2B5EF4-FFF2-40B4-BE49-F238E27FC236}">
                <a16:creationId xmlns:a16="http://schemas.microsoft.com/office/drawing/2014/main" id="{05C67299-3522-23DE-AD77-857CCF206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93" y="3306008"/>
            <a:ext cx="3510364" cy="2552992"/>
          </a:xfrm>
          <a:prstGeom prst="rect">
            <a:avLst/>
          </a:prstGeom>
        </p:spPr>
      </p:pic>
      <p:pic>
        <p:nvPicPr>
          <p:cNvPr id="13" name="图片 12">
            <a:extLst>
              <a:ext uri="{FF2B5EF4-FFF2-40B4-BE49-F238E27FC236}">
                <a16:creationId xmlns:a16="http://schemas.microsoft.com/office/drawing/2014/main" id="{C4147C7D-BEDA-C280-07A1-518B042CE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456" y="3306009"/>
            <a:ext cx="3829488" cy="2552991"/>
          </a:xfrm>
          <a:prstGeom prst="rect">
            <a:avLst/>
          </a:prstGeom>
        </p:spPr>
      </p:pic>
      <p:pic>
        <p:nvPicPr>
          <p:cNvPr id="16" name="图片 15">
            <a:extLst>
              <a:ext uri="{FF2B5EF4-FFF2-40B4-BE49-F238E27FC236}">
                <a16:creationId xmlns:a16="http://schemas.microsoft.com/office/drawing/2014/main" id="{43EA23C7-DCC7-339A-6766-E1A22FBF4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377" y="3306008"/>
            <a:ext cx="3510364" cy="2552992"/>
          </a:xfrm>
          <a:prstGeom prst="rect">
            <a:avLst/>
          </a:prstGeom>
        </p:spPr>
      </p:pic>
    </p:spTree>
    <p:extLst>
      <p:ext uri="{BB962C8B-B14F-4D97-AF65-F5344CB8AC3E}">
        <p14:creationId xmlns:p14="http://schemas.microsoft.com/office/powerpoint/2010/main" val="871541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244414"/>
            <a:ext cx="11524657" cy="4622986"/>
          </a:xfrm>
        </p:spPr>
        <p:txBody>
          <a:bodyPr>
            <a:normAutofit fontScale="92500"/>
          </a:bodyPr>
          <a:lstStyle/>
          <a:p>
            <a:pPr>
              <a:lnSpc>
                <a:spcPct val="100000"/>
              </a:lnSpc>
              <a:buFont typeface="Wingdings" panose="05000000000000000000" pitchFamily="2" charset="2"/>
              <a:buChar char="n"/>
            </a:pPr>
            <a:r>
              <a:rPr lang="en-US" altLang="zh-CN" sz="2800" b="0" dirty="0"/>
              <a:t>We are the first to point out the </a:t>
            </a:r>
            <a:r>
              <a:rPr lang="en-US" altLang="zh-CN" sz="2800" dirty="0"/>
              <a:t>real-world challenges </a:t>
            </a:r>
            <a:r>
              <a:rPr lang="en-US" altLang="zh-CN" sz="2800" b="0" dirty="0"/>
              <a:t>against </a:t>
            </a:r>
            <a:r>
              <a:rPr lang="en-US" altLang="zh-CN" sz="2800" dirty="0"/>
              <a:t>reliable network </a:t>
            </a:r>
            <a:r>
              <a:rPr lang="en-US" altLang="zh-CN" sz="2800" b="0" dirty="0"/>
              <a:t>support for large-scale </a:t>
            </a:r>
            <a:r>
              <a:rPr lang="en-US" altLang="zh-CN" sz="2800" dirty="0"/>
              <a:t>containerized model training</a:t>
            </a:r>
            <a:r>
              <a:rPr lang="en-US" altLang="zh-CN" sz="2800" b="0" dirty="0"/>
              <a:t>, as well as their </a:t>
            </a:r>
            <a:r>
              <a:rPr lang="en-US" altLang="zh-CN" sz="2800" dirty="0"/>
              <a:t>multiplicative effect </a:t>
            </a:r>
            <a:r>
              <a:rPr lang="en-US" altLang="zh-CN" sz="2800" b="0" dirty="0"/>
              <a:t>on troubleshooting the connectivity issues. </a:t>
            </a:r>
          </a:p>
          <a:p>
            <a:pPr>
              <a:lnSpc>
                <a:spcPct val="100000"/>
              </a:lnSpc>
              <a:buFont typeface="Wingdings" panose="05000000000000000000" pitchFamily="2" charset="2"/>
              <a:buChar char="n"/>
            </a:pPr>
            <a:r>
              <a:rPr lang="en-US" altLang="zh-CN" sz="2800" b="0" dirty="0"/>
              <a:t>We propose </a:t>
            </a:r>
            <a:r>
              <a:rPr lang="en-US" altLang="zh-CN" sz="2800" b="0" dirty="0" err="1"/>
              <a:t>SkeletonHunter</a:t>
            </a:r>
            <a:r>
              <a:rPr lang="en-US" altLang="zh-CN" sz="2800" b="0" dirty="0"/>
              <a:t>, a container network monitoring and diagnosis system that leverages the unique </a:t>
            </a:r>
            <a:r>
              <a:rPr lang="en-US" altLang="zh-CN" sz="2800" dirty="0"/>
              <a:t>traffic patterns of large model training </a:t>
            </a:r>
            <a:r>
              <a:rPr lang="en-US" altLang="zh-CN" sz="2800" b="0" dirty="0"/>
              <a:t>to accurately and efficiently pinpoint the connectivity issues.</a:t>
            </a:r>
          </a:p>
          <a:p>
            <a:pPr>
              <a:lnSpc>
                <a:spcPct val="100000"/>
              </a:lnSpc>
              <a:buFont typeface="Wingdings" panose="05000000000000000000" pitchFamily="2" charset="2"/>
              <a:buChar char="n"/>
            </a:pPr>
            <a:r>
              <a:rPr lang="en-US" altLang="zh-CN" sz="2800" b="0" dirty="0" err="1"/>
              <a:t>SkeletonHunter</a:t>
            </a:r>
            <a:r>
              <a:rPr lang="en-US" altLang="zh-CN" sz="2800" b="0" dirty="0"/>
              <a:t> has been </a:t>
            </a:r>
            <a:r>
              <a:rPr lang="en-US" altLang="zh-CN" sz="2800" dirty="0"/>
              <a:t>deployed in our production container network </a:t>
            </a:r>
            <a:r>
              <a:rPr lang="en-US" altLang="zh-CN" sz="2800" b="0" dirty="0"/>
              <a:t>and has helped discover diverse network failures that derive from the problems of different network components. We have fixed most problematic network components and greatly reduced the monthly failure rate.</a:t>
            </a:r>
            <a:endParaRPr lang="en-US" altLang="zh-CN" sz="2800" b="0" u="sng" dirty="0">
              <a:solidFill>
                <a:srgbClr val="0070C0"/>
              </a:solidFill>
            </a:endParaRP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29</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5. Conclusion</a:t>
            </a:r>
            <a:endParaRPr lang="zh-CN" altLang="en-US" dirty="0"/>
          </a:p>
        </p:txBody>
      </p:sp>
      <p:sp>
        <p:nvSpPr>
          <p:cNvPr id="10" name="文本框 9">
            <a:extLst>
              <a:ext uri="{FF2B5EF4-FFF2-40B4-BE49-F238E27FC236}">
                <a16:creationId xmlns:a16="http://schemas.microsoft.com/office/drawing/2014/main" id="{1EA1EFE2-FBB6-4F8B-8E00-6852E89593E1}"/>
              </a:ext>
            </a:extLst>
          </p:cNvPr>
          <p:cNvSpPr txBox="1"/>
          <p:nvPr/>
        </p:nvSpPr>
        <p:spPr>
          <a:xfrm>
            <a:off x="9001049" y="5573267"/>
            <a:ext cx="1962302" cy="1077218"/>
          </a:xfrm>
          <a:prstGeom prst="rect">
            <a:avLst/>
          </a:prstGeom>
          <a:noFill/>
        </p:spPr>
        <p:txBody>
          <a:bodyPr wrap="square">
            <a:spAutoFit/>
          </a:bodyPr>
          <a:lstStyle/>
          <a:p>
            <a:pPr algn="ctr"/>
            <a:r>
              <a:rPr lang="en-US" altLang="zh-CN" sz="3200" b="1" dirty="0">
                <a:solidFill>
                  <a:srgbClr val="C00000"/>
                </a:solidFill>
                <a:latin typeface="Calibri" panose="020F0502020204030204" pitchFamily="34" charset="0"/>
                <a:cs typeface="Calibri" panose="020F0502020204030204" pitchFamily="34" charset="0"/>
              </a:rPr>
              <a:t>Thanks!</a:t>
            </a:r>
          </a:p>
          <a:p>
            <a:pPr algn="ctr"/>
            <a:r>
              <a:rPr lang="en-US" altLang="zh-CN" sz="3200" b="1" dirty="0">
                <a:solidFill>
                  <a:srgbClr val="C00000"/>
                </a:solidFill>
                <a:latin typeface="Calibri" panose="020F0502020204030204" pitchFamily="34" charset="0"/>
                <a:cs typeface="Calibri" panose="020F0502020204030204" pitchFamily="34" charset="0"/>
              </a:rPr>
              <a:t>Q &amp; A</a:t>
            </a:r>
            <a:endParaRPr lang="zh-CN" altLang="en-US"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05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ECB3DEB1-22B3-46FA-BCCB-AD31A4E72420}"/>
              </a:ext>
            </a:extLst>
          </p:cNvPr>
          <p:cNvSpPr>
            <a:spLocks noGrp="1"/>
          </p:cNvSpPr>
          <p:nvPr>
            <p:ph idx="1"/>
          </p:nvPr>
        </p:nvSpPr>
        <p:spPr>
          <a:xfrm>
            <a:off x="325967" y="1057387"/>
            <a:ext cx="11540067" cy="5550647"/>
          </a:xfrm>
        </p:spPr>
        <p:txBody>
          <a:bodyPr>
            <a:normAutofit/>
          </a:bodyPr>
          <a:lstStyle/>
          <a:p>
            <a:r>
              <a:rPr lang="en-US" altLang="zh-CN" dirty="0"/>
              <a:t>Large model training is an important business for CSPs</a:t>
            </a:r>
          </a:p>
          <a:p>
            <a:pPr lvl="1"/>
            <a:r>
              <a:rPr lang="en-US" altLang="zh-CN" dirty="0"/>
              <a:t>Large models are typically trained with</a:t>
            </a:r>
          </a:p>
          <a:p>
            <a:pPr lvl="2">
              <a:spcBef>
                <a:spcPts val="600"/>
              </a:spcBef>
              <a:spcAft>
                <a:spcPts val="600"/>
              </a:spcAft>
              <a:buFont typeface="Wingdings" panose="05000000000000000000" pitchFamily="2" charset="2"/>
              <a:buChar char="p"/>
            </a:pPr>
            <a:r>
              <a:rPr lang="en-US" altLang="zh-CN" dirty="0"/>
              <a:t>Significant infrastructure support</a:t>
            </a:r>
          </a:p>
          <a:p>
            <a:pPr lvl="2">
              <a:spcBef>
                <a:spcPts val="600"/>
              </a:spcBef>
              <a:spcAft>
                <a:spcPts val="600"/>
              </a:spcAft>
              <a:buFont typeface="Wingdings" panose="05000000000000000000" pitchFamily="2" charset="2"/>
              <a:buChar char="p"/>
            </a:pPr>
            <a:r>
              <a:rPr lang="en-US" altLang="zh-CN" dirty="0"/>
              <a:t>Hundreds of thousands of GPUs</a:t>
            </a:r>
          </a:p>
          <a:p>
            <a:pPr lvl="2">
              <a:spcBef>
                <a:spcPts val="600"/>
              </a:spcBef>
              <a:spcAft>
                <a:spcPts val="600"/>
              </a:spcAft>
              <a:buFont typeface="Wingdings" panose="05000000000000000000" pitchFamily="2" charset="2"/>
              <a:buChar char="p"/>
            </a:pPr>
            <a:r>
              <a:rPr lang="en-US" altLang="zh-CN" dirty="0"/>
              <a:t>Several weeks</a:t>
            </a:r>
          </a:p>
        </p:txBody>
      </p:sp>
      <p:sp>
        <p:nvSpPr>
          <p:cNvPr id="3" name="灯片编号占位符 2">
            <a:extLst>
              <a:ext uri="{FF2B5EF4-FFF2-40B4-BE49-F238E27FC236}">
                <a16:creationId xmlns:a16="http://schemas.microsoft.com/office/drawing/2014/main" id="{D1BDD0A6-B488-4E79-B8D3-1AD703EDC9E3}"/>
              </a:ext>
            </a:extLst>
          </p:cNvPr>
          <p:cNvSpPr>
            <a:spLocks noGrp="1"/>
          </p:cNvSpPr>
          <p:nvPr>
            <p:ph type="sldNum" sz="quarter" idx="12"/>
          </p:nvPr>
        </p:nvSpPr>
        <p:spPr/>
        <p:txBody>
          <a:bodyPr/>
          <a:lstStyle/>
          <a:p>
            <a:fld id="{84BCC322-D5A9-47A8-A5BE-5D9C2195FFDA}" type="slidenum">
              <a:rPr lang="zh-CN" altLang="en-US" smtClean="0"/>
              <a:pPr/>
              <a:t>3</a:t>
            </a:fld>
            <a:endParaRPr lang="zh-CN" altLang="en-US" dirty="0"/>
          </a:p>
        </p:txBody>
      </p:sp>
      <p:sp>
        <p:nvSpPr>
          <p:cNvPr id="5" name="标题 4">
            <a:extLst>
              <a:ext uri="{FF2B5EF4-FFF2-40B4-BE49-F238E27FC236}">
                <a16:creationId xmlns:a16="http://schemas.microsoft.com/office/drawing/2014/main" id="{699508DF-DABB-4F46-BDCC-11932DFAACD6}"/>
              </a:ext>
            </a:extLst>
          </p:cNvPr>
          <p:cNvSpPr>
            <a:spLocks noGrp="1"/>
          </p:cNvSpPr>
          <p:nvPr>
            <p:ph type="title"/>
          </p:nvPr>
        </p:nvSpPr>
        <p:spPr/>
        <p:txBody>
          <a:bodyPr/>
          <a:lstStyle/>
          <a:p>
            <a:r>
              <a:rPr lang="en-US" altLang="zh-CN" dirty="0"/>
              <a:t>1. Background</a:t>
            </a:r>
            <a:endParaRPr lang="zh-CN" altLang="en-US" dirty="0"/>
          </a:p>
        </p:txBody>
      </p:sp>
      <p:pic>
        <p:nvPicPr>
          <p:cNvPr id="2" name="Picture 2">
            <a:extLst>
              <a:ext uri="{FF2B5EF4-FFF2-40B4-BE49-F238E27FC236}">
                <a16:creationId xmlns:a16="http://schemas.microsoft.com/office/drawing/2014/main" id="{3095B02E-859E-1344-129E-77D3740E2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027" y="4217746"/>
            <a:ext cx="1820363" cy="1413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B88A79B-817F-90F8-9CE7-8FB2BA058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1" t="10581" r="6536" b="10032"/>
          <a:stretch>
            <a:fillRect/>
          </a:stretch>
        </p:blipFill>
        <p:spPr bwMode="auto">
          <a:xfrm>
            <a:off x="1008774" y="4129108"/>
            <a:ext cx="2363703" cy="159109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35D63FAD-2D76-9EFF-BBD6-EA5770D0B4DF}"/>
              </a:ext>
            </a:extLst>
          </p:cNvPr>
          <p:cNvSpPr txBox="1"/>
          <p:nvPr/>
        </p:nvSpPr>
        <p:spPr>
          <a:xfrm>
            <a:off x="4117775" y="5848211"/>
            <a:ext cx="2807179" cy="369332"/>
          </a:xfrm>
          <a:prstGeom prst="rect">
            <a:avLst/>
          </a:prstGeom>
          <a:noFill/>
        </p:spPr>
        <p:txBody>
          <a:bodyPr wrap="none" rtlCol="0">
            <a:spAutoFit/>
          </a:bodyPr>
          <a:lstStyle/>
          <a:p>
            <a:r>
              <a:rPr lang="en-US" altLang="zh-CN" dirty="0"/>
              <a:t>O(1000)×RDMA NIC (RNIC)</a:t>
            </a:r>
            <a:endParaRPr lang="zh-CN" altLang="en-US" dirty="0"/>
          </a:p>
        </p:txBody>
      </p:sp>
      <p:sp>
        <p:nvSpPr>
          <p:cNvPr id="10" name="文本框 9">
            <a:extLst>
              <a:ext uri="{FF2B5EF4-FFF2-40B4-BE49-F238E27FC236}">
                <a16:creationId xmlns:a16="http://schemas.microsoft.com/office/drawing/2014/main" id="{D2B1EB09-E553-2E60-39FF-F690004BDA3F}"/>
              </a:ext>
            </a:extLst>
          </p:cNvPr>
          <p:cNvSpPr txBox="1"/>
          <p:nvPr/>
        </p:nvSpPr>
        <p:spPr>
          <a:xfrm>
            <a:off x="1056861" y="5848211"/>
            <a:ext cx="2550698" cy="369332"/>
          </a:xfrm>
          <a:prstGeom prst="rect">
            <a:avLst/>
          </a:prstGeom>
          <a:noFill/>
        </p:spPr>
        <p:txBody>
          <a:bodyPr wrap="none" rtlCol="0">
            <a:spAutoFit/>
          </a:bodyPr>
          <a:lstStyle/>
          <a:p>
            <a:r>
              <a:rPr lang="en-US" altLang="zh-CN" dirty="0"/>
              <a:t>O(1000)× High-end GPU</a:t>
            </a:r>
            <a:endParaRPr lang="zh-CN" altLang="en-US" dirty="0"/>
          </a:p>
        </p:txBody>
      </p:sp>
      <p:pic>
        <p:nvPicPr>
          <p:cNvPr id="1028" name="Picture 4" descr="Nvidia_NVLink">
            <a:extLst>
              <a:ext uri="{FF2B5EF4-FFF2-40B4-BE49-F238E27FC236}">
                <a16:creationId xmlns:a16="http://schemas.microsoft.com/office/drawing/2014/main" id="{7324B37A-991C-5B0B-F3CD-B5BCEC206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502" y="4489588"/>
            <a:ext cx="2035875" cy="768792"/>
          </a:xfrm>
          <a:prstGeom prst="rect">
            <a:avLst/>
          </a:prstGeom>
          <a:noFill/>
          <a:extLst>
            <a:ext uri="{909E8E84-426E-40DD-AFC4-6F175D3DCCD1}">
              <a14:hiddenFill xmlns:a14="http://schemas.microsoft.com/office/drawing/2010/main">
                <a:solidFill>
                  <a:srgbClr val="FFFFFF"/>
                </a:solidFill>
              </a14:hiddenFill>
            </a:ext>
          </a:extLst>
        </p:spPr>
      </p:pic>
      <p:pic>
        <p:nvPicPr>
          <p:cNvPr id="13" name="图形 12">
            <a:extLst>
              <a:ext uri="{FF2B5EF4-FFF2-40B4-BE49-F238E27FC236}">
                <a16:creationId xmlns:a16="http://schemas.microsoft.com/office/drawing/2014/main" id="{2AF70524-93D7-D5DF-D02A-D5550901DB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1934" y="4442571"/>
            <a:ext cx="2130215" cy="862826"/>
          </a:xfrm>
          <a:prstGeom prst="rect">
            <a:avLst/>
          </a:prstGeom>
        </p:spPr>
      </p:pic>
      <p:sp>
        <p:nvSpPr>
          <p:cNvPr id="14" name="文本框 13">
            <a:extLst>
              <a:ext uri="{FF2B5EF4-FFF2-40B4-BE49-F238E27FC236}">
                <a16:creationId xmlns:a16="http://schemas.microsoft.com/office/drawing/2014/main" id="{A53FEE3B-B70B-1341-6113-C0DFBC800778}"/>
              </a:ext>
            </a:extLst>
          </p:cNvPr>
          <p:cNvSpPr txBox="1"/>
          <p:nvPr/>
        </p:nvSpPr>
        <p:spPr>
          <a:xfrm>
            <a:off x="7435170" y="5848211"/>
            <a:ext cx="3751796" cy="369332"/>
          </a:xfrm>
          <a:prstGeom prst="rect">
            <a:avLst/>
          </a:prstGeom>
          <a:noFill/>
        </p:spPr>
        <p:txBody>
          <a:bodyPr wrap="none" rtlCol="0">
            <a:spAutoFit/>
          </a:bodyPr>
          <a:lstStyle/>
          <a:p>
            <a:r>
              <a:rPr lang="en-US" altLang="zh-CN" dirty="0"/>
              <a:t>High-Speed, Reliable Interconnections</a:t>
            </a:r>
            <a:endParaRPr lang="zh-CN" altLang="en-US" dirty="0"/>
          </a:p>
        </p:txBody>
      </p:sp>
    </p:spTree>
    <p:extLst>
      <p:ext uri="{BB962C8B-B14F-4D97-AF65-F5344CB8AC3E}">
        <p14:creationId xmlns:p14="http://schemas.microsoft.com/office/powerpoint/2010/main" val="28678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D0381-FFF9-7DBD-3D26-D91831E35291}"/>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E8670560-603E-DEF3-E8D9-14211DC28A7E}"/>
              </a:ext>
            </a:extLst>
          </p:cNvPr>
          <p:cNvSpPr>
            <a:spLocks noGrp="1"/>
          </p:cNvSpPr>
          <p:nvPr>
            <p:ph idx="1"/>
          </p:nvPr>
        </p:nvSpPr>
        <p:spPr>
          <a:xfrm>
            <a:off x="325967" y="1057387"/>
            <a:ext cx="11540067" cy="5550647"/>
          </a:xfrm>
        </p:spPr>
        <p:txBody>
          <a:bodyPr>
            <a:normAutofit/>
          </a:bodyPr>
          <a:lstStyle/>
          <a:p>
            <a:r>
              <a:rPr lang="en-US" altLang="zh-CN" dirty="0"/>
              <a:t>Large model training is an important business for CSPs</a:t>
            </a:r>
          </a:p>
          <a:p>
            <a:pPr lvl="1"/>
            <a:r>
              <a:rPr lang="en-US" altLang="zh-CN" dirty="0"/>
              <a:t>Large model training can mainly be launched by</a:t>
            </a:r>
          </a:p>
        </p:txBody>
      </p:sp>
      <p:sp>
        <p:nvSpPr>
          <p:cNvPr id="3" name="灯片编号占位符 2">
            <a:extLst>
              <a:ext uri="{FF2B5EF4-FFF2-40B4-BE49-F238E27FC236}">
                <a16:creationId xmlns:a16="http://schemas.microsoft.com/office/drawing/2014/main" id="{4FAD1EBF-28EF-6039-5BDB-BEBBFA07E6AC}"/>
              </a:ext>
            </a:extLst>
          </p:cNvPr>
          <p:cNvSpPr>
            <a:spLocks noGrp="1"/>
          </p:cNvSpPr>
          <p:nvPr>
            <p:ph type="sldNum" sz="quarter" idx="12"/>
          </p:nvPr>
        </p:nvSpPr>
        <p:spPr/>
        <p:txBody>
          <a:bodyPr/>
          <a:lstStyle/>
          <a:p>
            <a:fld id="{84BCC322-D5A9-47A8-A5BE-5D9C2195FFDA}" type="slidenum">
              <a:rPr lang="zh-CN" altLang="en-US" smtClean="0"/>
              <a:pPr/>
              <a:t>4</a:t>
            </a:fld>
            <a:endParaRPr lang="zh-CN" altLang="en-US" dirty="0"/>
          </a:p>
        </p:txBody>
      </p:sp>
      <p:sp>
        <p:nvSpPr>
          <p:cNvPr id="5" name="标题 4">
            <a:extLst>
              <a:ext uri="{FF2B5EF4-FFF2-40B4-BE49-F238E27FC236}">
                <a16:creationId xmlns:a16="http://schemas.microsoft.com/office/drawing/2014/main" id="{5EBB0FB8-A477-D375-6802-2B87B3F31F95}"/>
              </a:ext>
            </a:extLst>
          </p:cNvPr>
          <p:cNvSpPr>
            <a:spLocks noGrp="1"/>
          </p:cNvSpPr>
          <p:nvPr>
            <p:ph type="title"/>
          </p:nvPr>
        </p:nvSpPr>
        <p:spPr/>
        <p:txBody>
          <a:bodyPr/>
          <a:lstStyle/>
          <a:p>
            <a:r>
              <a:rPr lang="en-US" altLang="zh-CN" dirty="0"/>
              <a:t>1. Background</a:t>
            </a:r>
            <a:endParaRPr lang="zh-CN" altLang="en-US" dirty="0"/>
          </a:p>
        </p:txBody>
      </p:sp>
      <p:pic>
        <p:nvPicPr>
          <p:cNvPr id="7" name="图片 6">
            <a:extLst>
              <a:ext uri="{FF2B5EF4-FFF2-40B4-BE49-F238E27FC236}">
                <a16:creationId xmlns:a16="http://schemas.microsoft.com/office/drawing/2014/main" id="{C6EEA5C1-3093-3E52-6C3D-76A6B4176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181" y="2456317"/>
            <a:ext cx="1704082" cy="1704082"/>
          </a:xfrm>
          <a:prstGeom prst="rect">
            <a:avLst/>
          </a:prstGeom>
        </p:spPr>
      </p:pic>
      <p:sp>
        <p:nvSpPr>
          <p:cNvPr id="8" name="文本框 7">
            <a:extLst>
              <a:ext uri="{FF2B5EF4-FFF2-40B4-BE49-F238E27FC236}">
                <a16:creationId xmlns:a16="http://schemas.microsoft.com/office/drawing/2014/main" id="{211802F9-18CD-1A00-E0BA-CCF2BF78A13C}"/>
              </a:ext>
            </a:extLst>
          </p:cNvPr>
          <p:cNvSpPr txBox="1"/>
          <p:nvPr/>
        </p:nvSpPr>
        <p:spPr>
          <a:xfrm>
            <a:off x="1533545" y="4332719"/>
            <a:ext cx="2249847" cy="461665"/>
          </a:xfrm>
          <a:prstGeom prst="rect">
            <a:avLst/>
          </a:prstGeom>
          <a:noFill/>
        </p:spPr>
        <p:txBody>
          <a:bodyPr wrap="none" rtlCol="0">
            <a:spAutoFit/>
          </a:bodyPr>
          <a:lstStyle/>
          <a:p>
            <a:r>
              <a:rPr lang="en-US" altLang="zh-CN" sz="2400" b="1" dirty="0"/>
              <a:t>Physical clusters</a:t>
            </a:r>
            <a:endParaRPr lang="zh-CN" altLang="en-US" sz="2400" b="1" dirty="0"/>
          </a:p>
        </p:txBody>
      </p:sp>
      <p:pic>
        <p:nvPicPr>
          <p:cNvPr id="12" name="图片 11">
            <a:extLst>
              <a:ext uri="{FF2B5EF4-FFF2-40B4-BE49-F238E27FC236}">
                <a16:creationId xmlns:a16="http://schemas.microsoft.com/office/drawing/2014/main" id="{A3BEF7B5-41E4-34CA-AB54-855BBE4A9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944" y="2549496"/>
            <a:ext cx="1650877" cy="1650877"/>
          </a:xfrm>
          <a:prstGeom prst="rect">
            <a:avLst/>
          </a:prstGeom>
        </p:spPr>
      </p:pic>
      <p:sp>
        <p:nvSpPr>
          <p:cNvPr id="15" name="文本框 14">
            <a:extLst>
              <a:ext uri="{FF2B5EF4-FFF2-40B4-BE49-F238E27FC236}">
                <a16:creationId xmlns:a16="http://schemas.microsoft.com/office/drawing/2014/main" id="{A3AC043F-7677-031E-E99A-904402BD64F0}"/>
              </a:ext>
            </a:extLst>
          </p:cNvPr>
          <p:cNvSpPr txBox="1"/>
          <p:nvPr/>
        </p:nvSpPr>
        <p:spPr>
          <a:xfrm>
            <a:off x="6965146" y="4332719"/>
            <a:ext cx="2482474" cy="461665"/>
          </a:xfrm>
          <a:prstGeom prst="rect">
            <a:avLst/>
          </a:prstGeom>
          <a:noFill/>
        </p:spPr>
        <p:txBody>
          <a:bodyPr wrap="none" rtlCol="0">
            <a:spAutoFit/>
          </a:bodyPr>
          <a:lstStyle/>
          <a:p>
            <a:r>
              <a:rPr lang="en-US" altLang="zh-CN" sz="2400" b="1" dirty="0"/>
              <a:t>Container clusters</a:t>
            </a:r>
            <a:endParaRPr lang="zh-CN" altLang="en-US" sz="2400" b="1" dirty="0"/>
          </a:p>
        </p:txBody>
      </p:sp>
      <p:sp>
        <p:nvSpPr>
          <p:cNvPr id="11" name="文本框 10">
            <a:extLst>
              <a:ext uri="{FF2B5EF4-FFF2-40B4-BE49-F238E27FC236}">
                <a16:creationId xmlns:a16="http://schemas.microsoft.com/office/drawing/2014/main" id="{268768E7-0686-E106-D531-46CB11745060}"/>
              </a:ext>
            </a:extLst>
          </p:cNvPr>
          <p:cNvSpPr txBox="1"/>
          <p:nvPr/>
        </p:nvSpPr>
        <p:spPr>
          <a:xfrm>
            <a:off x="1533545" y="4802907"/>
            <a:ext cx="4368102" cy="1891287"/>
          </a:xfrm>
          <a:prstGeom prst="rect">
            <a:avLst/>
          </a:prstGeom>
          <a:noFill/>
        </p:spPr>
        <p:txBody>
          <a:bodyPr wrap="square">
            <a:spAutoFit/>
          </a:bodyPr>
          <a:lstStyle/>
          <a:p>
            <a:pPr marL="0" lvl="2">
              <a:lnSpc>
                <a:spcPct val="150000"/>
              </a:lnSpc>
              <a:buFont typeface="系统字体常规体"/>
              <a:buChar char="😄"/>
            </a:pPr>
            <a:r>
              <a:rPr kumimoji="1" lang="en-US" altLang="zh-CN" sz="2000" b="1" dirty="0">
                <a:solidFill>
                  <a:srgbClr val="00B050"/>
                </a:solidFill>
              </a:rPr>
              <a:t>Highly customizable</a:t>
            </a:r>
            <a:r>
              <a:rPr kumimoji="1" lang="en-US" altLang="zh-CN" sz="2000" dirty="0"/>
              <a:t>, but…</a:t>
            </a:r>
          </a:p>
          <a:p>
            <a:pPr marL="0" lvl="2">
              <a:lnSpc>
                <a:spcPct val="150000"/>
              </a:lnSpc>
              <a:buFont typeface="系统字体常规体"/>
              <a:buChar char="🙁"/>
            </a:pPr>
            <a:r>
              <a:rPr kumimoji="1" lang="en-US" altLang="zh-CN" sz="2000" dirty="0"/>
              <a:t>Requires </a:t>
            </a:r>
            <a:r>
              <a:rPr kumimoji="1" lang="en-US" altLang="zh-CN" sz="2000" b="1" dirty="0">
                <a:solidFill>
                  <a:srgbClr val="C00000"/>
                </a:solidFill>
              </a:rPr>
              <a:t>professional experiences</a:t>
            </a:r>
          </a:p>
          <a:p>
            <a:pPr marL="0" lvl="2">
              <a:lnSpc>
                <a:spcPct val="150000"/>
              </a:lnSpc>
              <a:buFont typeface="系统字体常规体"/>
              <a:buChar char="🙁"/>
            </a:pPr>
            <a:r>
              <a:rPr kumimoji="1" lang="en-US" altLang="zh-CN" sz="2000" b="1" dirty="0">
                <a:solidFill>
                  <a:srgbClr val="C00000"/>
                </a:solidFill>
              </a:rPr>
              <a:t>Not flexible </a:t>
            </a:r>
            <a:r>
              <a:rPr kumimoji="1" lang="en-US" altLang="zh-CN" sz="2000" dirty="0"/>
              <a:t>enough</a:t>
            </a:r>
          </a:p>
          <a:p>
            <a:pPr marL="0" lvl="2">
              <a:lnSpc>
                <a:spcPct val="150000"/>
              </a:lnSpc>
              <a:buFont typeface="系统字体常规体"/>
              <a:buChar char="🙁"/>
            </a:pPr>
            <a:r>
              <a:rPr kumimoji="1" lang="en-US" altLang="zh-CN" sz="2000" b="1" dirty="0">
                <a:solidFill>
                  <a:srgbClr val="C00000"/>
                </a:solidFill>
              </a:rPr>
              <a:t>High operational cost</a:t>
            </a:r>
          </a:p>
        </p:txBody>
      </p:sp>
      <p:sp>
        <p:nvSpPr>
          <p:cNvPr id="13" name="文本框 12">
            <a:extLst>
              <a:ext uri="{FF2B5EF4-FFF2-40B4-BE49-F238E27FC236}">
                <a16:creationId xmlns:a16="http://schemas.microsoft.com/office/drawing/2014/main" id="{C701826D-1586-C1A8-A0A9-98353D08B61B}"/>
              </a:ext>
            </a:extLst>
          </p:cNvPr>
          <p:cNvSpPr txBox="1"/>
          <p:nvPr/>
        </p:nvSpPr>
        <p:spPr>
          <a:xfrm>
            <a:off x="6965146" y="4794384"/>
            <a:ext cx="3801177" cy="1429622"/>
          </a:xfrm>
          <a:prstGeom prst="rect">
            <a:avLst/>
          </a:prstGeom>
          <a:noFill/>
        </p:spPr>
        <p:txBody>
          <a:bodyPr wrap="square">
            <a:spAutoFit/>
          </a:bodyPr>
          <a:lstStyle/>
          <a:p>
            <a:pPr marL="0" lvl="2">
              <a:lnSpc>
                <a:spcPct val="150000"/>
              </a:lnSpc>
              <a:buFont typeface="系统字体常规体"/>
              <a:buChar char="😄"/>
            </a:pPr>
            <a:r>
              <a:rPr kumimoji="1" lang="en-US" altLang="zh-CN" sz="2000" b="1" dirty="0">
                <a:solidFill>
                  <a:srgbClr val="00B050"/>
                </a:solidFill>
              </a:rPr>
              <a:t>High flexibility</a:t>
            </a:r>
          </a:p>
          <a:p>
            <a:pPr marL="0" lvl="2">
              <a:lnSpc>
                <a:spcPct val="150000"/>
              </a:lnSpc>
              <a:buFont typeface="系统字体常规体"/>
              <a:buChar char="😄"/>
            </a:pPr>
            <a:r>
              <a:rPr kumimoji="1" lang="en-US" altLang="zh-CN" sz="2000" b="1" dirty="0">
                <a:solidFill>
                  <a:srgbClr val="00B050"/>
                </a:solidFill>
              </a:rPr>
              <a:t>Easy to use</a:t>
            </a:r>
          </a:p>
          <a:p>
            <a:pPr marL="0" lvl="2">
              <a:lnSpc>
                <a:spcPct val="150000"/>
              </a:lnSpc>
              <a:buFont typeface="系统字体常规体"/>
              <a:buChar char="😄"/>
            </a:pPr>
            <a:r>
              <a:rPr kumimoji="1" lang="en-US" altLang="zh-CN" sz="2000" b="1" dirty="0">
                <a:solidFill>
                  <a:srgbClr val="00B050"/>
                </a:solidFill>
              </a:rPr>
              <a:t>Cost-efficient (on demand)</a:t>
            </a:r>
            <a:endParaRPr kumimoji="1" lang="en-US" altLang="zh-CN" sz="2000" dirty="0"/>
          </a:p>
        </p:txBody>
      </p:sp>
      <p:pic>
        <p:nvPicPr>
          <p:cNvPr id="16" name="图片 15">
            <a:extLst>
              <a:ext uri="{FF2B5EF4-FFF2-40B4-BE49-F238E27FC236}">
                <a16:creationId xmlns:a16="http://schemas.microsoft.com/office/drawing/2014/main" id="{D3D94BE5-F12C-DD56-DB14-103D78877E55}"/>
              </a:ext>
            </a:extLst>
          </p:cNvPr>
          <p:cNvPicPr>
            <a:picLocks noChangeAspect="1"/>
          </p:cNvPicPr>
          <p:nvPr/>
        </p:nvPicPr>
        <p:blipFill>
          <a:blip r:embed="rId5"/>
          <a:stretch>
            <a:fillRect/>
          </a:stretch>
        </p:blipFill>
        <p:spPr>
          <a:xfrm>
            <a:off x="8926215" y="2365642"/>
            <a:ext cx="835250" cy="835250"/>
          </a:xfrm>
          <a:prstGeom prst="rect">
            <a:avLst/>
          </a:prstGeom>
        </p:spPr>
      </p:pic>
    </p:spTree>
    <p:extLst>
      <p:ext uri="{BB962C8B-B14F-4D97-AF65-F5344CB8AC3E}">
        <p14:creationId xmlns:p14="http://schemas.microsoft.com/office/powerpoint/2010/main" val="29888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5993-D3B6-3C50-F0B4-E25D31CAE08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61D5C02-1DA3-22A1-CCF4-1BC77449D86C}"/>
              </a:ext>
            </a:extLst>
          </p:cNvPr>
          <p:cNvSpPr>
            <a:spLocks noGrp="1"/>
          </p:cNvSpPr>
          <p:nvPr>
            <p:ph idx="1"/>
          </p:nvPr>
        </p:nvSpPr>
        <p:spPr>
          <a:xfrm>
            <a:off x="325967" y="1057387"/>
            <a:ext cx="11540067" cy="5550647"/>
          </a:xfrm>
        </p:spPr>
        <p:txBody>
          <a:bodyPr>
            <a:normAutofit/>
          </a:bodyPr>
          <a:lstStyle/>
          <a:p>
            <a:r>
              <a:rPr lang="en-US" altLang="zh-CN" dirty="0"/>
              <a:t>As a major CSP, we have…</a:t>
            </a:r>
          </a:p>
          <a:p>
            <a:pPr lvl="1"/>
            <a:r>
              <a:rPr lang="en-US" altLang="zh-CN" dirty="0"/>
              <a:t>A large-scale, </a:t>
            </a:r>
            <a:r>
              <a:rPr lang="en-US" altLang="zh-CN" b="1" dirty="0">
                <a:solidFill>
                  <a:schemeClr val="accent6"/>
                </a:solidFill>
              </a:rPr>
              <a:t>multi-tenant</a:t>
            </a:r>
            <a:r>
              <a:rPr lang="en-US" altLang="zh-CN" dirty="0"/>
              <a:t> large model training cloud</a:t>
            </a:r>
          </a:p>
          <a:p>
            <a:pPr lvl="1"/>
            <a:r>
              <a:rPr lang="en-US" altLang="zh-CN" b="1" dirty="0">
                <a:solidFill>
                  <a:srgbClr val="00B0F0"/>
                </a:solidFill>
              </a:rPr>
              <a:t>40K+</a:t>
            </a:r>
            <a:r>
              <a:rPr lang="en-US" altLang="zh-CN" dirty="0"/>
              <a:t> RNICs, and </a:t>
            </a:r>
            <a:r>
              <a:rPr lang="en-US" altLang="zh-CN" b="1" dirty="0">
                <a:solidFill>
                  <a:srgbClr val="00B0F0"/>
                </a:solidFill>
              </a:rPr>
              <a:t>40K+</a:t>
            </a:r>
            <a:r>
              <a:rPr lang="en-US" altLang="zh-CN" dirty="0"/>
              <a:t> GPUs</a:t>
            </a:r>
          </a:p>
          <a:p>
            <a:pPr lvl="1"/>
            <a:r>
              <a:rPr lang="en-US" altLang="zh-CN" dirty="0"/>
              <a:t>Operating over </a:t>
            </a:r>
            <a:r>
              <a:rPr lang="en-US" altLang="zh-CN" b="1" dirty="0">
                <a:solidFill>
                  <a:srgbClr val="FFC000"/>
                </a:solidFill>
              </a:rPr>
              <a:t>3</a:t>
            </a:r>
            <a:r>
              <a:rPr lang="en-US" altLang="zh-CN" dirty="0"/>
              <a:t> years</a:t>
            </a:r>
          </a:p>
          <a:p>
            <a:pPr lvl="1"/>
            <a:r>
              <a:rPr lang="en-US" altLang="zh-CN" dirty="0"/>
              <a:t>Serving </a:t>
            </a:r>
            <a:r>
              <a:rPr lang="en-US" altLang="zh-CN" b="1" dirty="0">
                <a:solidFill>
                  <a:srgbClr val="7030A0"/>
                </a:solidFill>
              </a:rPr>
              <a:t>5M+</a:t>
            </a:r>
            <a:r>
              <a:rPr lang="en-US" altLang="zh-CN" dirty="0"/>
              <a:t> large model training tasks from users</a:t>
            </a:r>
          </a:p>
        </p:txBody>
      </p:sp>
      <p:sp>
        <p:nvSpPr>
          <p:cNvPr id="3" name="灯片编号占位符 2">
            <a:extLst>
              <a:ext uri="{FF2B5EF4-FFF2-40B4-BE49-F238E27FC236}">
                <a16:creationId xmlns:a16="http://schemas.microsoft.com/office/drawing/2014/main" id="{4AEDBF2B-F390-3C03-38C1-671AE6B9080F}"/>
              </a:ext>
            </a:extLst>
          </p:cNvPr>
          <p:cNvSpPr>
            <a:spLocks noGrp="1"/>
          </p:cNvSpPr>
          <p:nvPr>
            <p:ph type="sldNum" sz="quarter" idx="12"/>
          </p:nvPr>
        </p:nvSpPr>
        <p:spPr/>
        <p:txBody>
          <a:bodyPr/>
          <a:lstStyle/>
          <a:p>
            <a:fld id="{84BCC322-D5A9-47A8-A5BE-5D9C2195FFDA}" type="slidenum">
              <a:rPr lang="zh-CN" altLang="en-US" smtClean="0"/>
              <a:pPr/>
              <a:t>5</a:t>
            </a:fld>
            <a:endParaRPr lang="zh-CN" altLang="en-US" dirty="0"/>
          </a:p>
        </p:txBody>
      </p:sp>
      <p:sp>
        <p:nvSpPr>
          <p:cNvPr id="5" name="标题 4">
            <a:extLst>
              <a:ext uri="{FF2B5EF4-FFF2-40B4-BE49-F238E27FC236}">
                <a16:creationId xmlns:a16="http://schemas.microsoft.com/office/drawing/2014/main" id="{5B733655-503A-EF9D-7591-88DB02341E55}"/>
              </a:ext>
            </a:extLst>
          </p:cNvPr>
          <p:cNvSpPr>
            <a:spLocks noGrp="1"/>
          </p:cNvSpPr>
          <p:nvPr>
            <p:ph type="title"/>
          </p:nvPr>
        </p:nvSpPr>
        <p:spPr/>
        <p:txBody>
          <a:bodyPr/>
          <a:lstStyle/>
          <a:p>
            <a:r>
              <a:rPr lang="en-US" altLang="zh-CN" dirty="0"/>
              <a:t>1. Background</a:t>
            </a:r>
            <a:endParaRPr lang="zh-CN" altLang="en-US" dirty="0"/>
          </a:p>
        </p:txBody>
      </p:sp>
      <p:pic>
        <p:nvPicPr>
          <p:cNvPr id="72" name="图片 71">
            <a:extLst>
              <a:ext uri="{FF2B5EF4-FFF2-40B4-BE49-F238E27FC236}">
                <a16:creationId xmlns:a16="http://schemas.microsoft.com/office/drawing/2014/main" id="{2261B54A-EDA7-921E-87B4-BAA49E3CB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30" y="4048313"/>
            <a:ext cx="5433340" cy="2673164"/>
          </a:xfrm>
          <a:prstGeom prst="rect">
            <a:avLst/>
          </a:prstGeom>
        </p:spPr>
      </p:pic>
    </p:spTree>
    <p:extLst>
      <p:ext uri="{BB962C8B-B14F-4D97-AF65-F5344CB8AC3E}">
        <p14:creationId xmlns:p14="http://schemas.microsoft.com/office/powerpoint/2010/main" val="70704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409E-EBCD-E503-EB66-A0166C83727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178CBFC8-AB45-B733-E588-024C5EF1F641}"/>
              </a:ext>
            </a:extLst>
          </p:cNvPr>
          <p:cNvSpPr>
            <a:spLocks noGrp="1"/>
          </p:cNvSpPr>
          <p:nvPr>
            <p:ph idx="1"/>
          </p:nvPr>
        </p:nvSpPr>
        <p:spPr>
          <a:xfrm>
            <a:off x="325967" y="1057387"/>
            <a:ext cx="11540067" cy="5550647"/>
          </a:xfrm>
        </p:spPr>
        <p:txBody>
          <a:bodyPr>
            <a:normAutofit/>
          </a:bodyPr>
          <a:lstStyle/>
          <a:p>
            <a:r>
              <a:rPr lang="en-US" altLang="zh-CN" dirty="0"/>
              <a:t>The reliability of containerized model training is crucial</a:t>
            </a:r>
          </a:p>
          <a:p>
            <a:pPr lvl="1"/>
            <a:r>
              <a:rPr lang="en-US" altLang="zh-CN" dirty="0"/>
              <a:t>Training nodes’ GPUs are inter-connected</a:t>
            </a:r>
          </a:p>
          <a:p>
            <a:pPr lvl="1"/>
            <a:r>
              <a:rPr lang="en-US" altLang="zh-CN" dirty="0"/>
              <a:t>Low-latency, high-bandwidth networks</a:t>
            </a:r>
          </a:p>
          <a:p>
            <a:pPr lvl="1"/>
            <a:endParaRPr lang="en-US" altLang="zh-CN" b="1" dirty="0">
              <a:solidFill>
                <a:srgbClr val="B52219"/>
              </a:solidFill>
            </a:endParaRPr>
          </a:p>
          <a:p>
            <a:pPr lvl="1"/>
            <a:endParaRPr lang="en-US" altLang="zh-CN" b="1" dirty="0">
              <a:solidFill>
                <a:srgbClr val="B52219"/>
              </a:solidFill>
            </a:endParaRPr>
          </a:p>
          <a:p>
            <a:pPr lvl="1"/>
            <a:r>
              <a:rPr lang="en-US" altLang="zh-CN" dirty="0"/>
              <a:t>Training process is highly </a:t>
            </a:r>
            <a:r>
              <a:rPr lang="en-US" altLang="zh-CN" b="1" dirty="0">
                <a:solidFill>
                  <a:srgbClr val="9E3476"/>
                </a:solidFill>
              </a:rPr>
              <a:t>synchronized</a:t>
            </a:r>
          </a:p>
          <a:p>
            <a:pPr lvl="1"/>
            <a:r>
              <a:rPr lang="en-US" altLang="zh-CN" dirty="0"/>
              <a:t>Sensitive to </a:t>
            </a:r>
            <a:r>
              <a:rPr lang="en-US" altLang="zh-CN" b="1" dirty="0">
                <a:solidFill>
                  <a:srgbClr val="C00000"/>
                </a:solidFill>
              </a:rPr>
              <a:t>single-point network failure</a:t>
            </a: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a:p>
            <a:pPr lvl="1"/>
            <a:endParaRPr lang="en-US" altLang="zh-CN" b="1" dirty="0">
              <a:solidFill>
                <a:srgbClr val="C00000"/>
              </a:solidFill>
            </a:endParaRPr>
          </a:p>
        </p:txBody>
      </p:sp>
      <p:sp>
        <p:nvSpPr>
          <p:cNvPr id="3" name="灯片编号占位符 2">
            <a:extLst>
              <a:ext uri="{FF2B5EF4-FFF2-40B4-BE49-F238E27FC236}">
                <a16:creationId xmlns:a16="http://schemas.microsoft.com/office/drawing/2014/main" id="{6CB712F7-845D-290C-5D9B-10534D833E2E}"/>
              </a:ext>
            </a:extLst>
          </p:cNvPr>
          <p:cNvSpPr>
            <a:spLocks noGrp="1"/>
          </p:cNvSpPr>
          <p:nvPr>
            <p:ph type="sldNum" sz="quarter" idx="12"/>
          </p:nvPr>
        </p:nvSpPr>
        <p:spPr/>
        <p:txBody>
          <a:bodyPr/>
          <a:lstStyle/>
          <a:p>
            <a:fld id="{84BCC322-D5A9-47A8-A5BE-5D9C2195FFDA}" type="slidenum">
              <a:rPr lang="zh-CN" altLang="en-US" smtClean="0"/>
              <a:pPr/>
              <a:t>6</a:t>
            </a:fld>
            <a:endParaRPr lang="zh-CN" altLang="en-US" dirty="0"/>
          </a:p>
        </p:txBody>
      </p:sp>
      <p:sp>
        <p:nvSpPr>
          <p:cNvPr id="5" name="标题 4">
            <a:extLst>
              <a:ext uri="{FF2B5EF4-FFF2-40B4-BE49-F238E27FC236}">
                <a16:creationId xmlns:a16="http://schemas.microsoft.com/office/drawing/2014/main" id="{2AD0199B-8FA8-725C-8D47-D363D1F87E0C}"/>
              </a:ext>
            </a:extLst>
          </p:cNvPr>
          <p:cNvSpPr>
            <a:spLocks noGrp="1"/>
          </p:cNvSpPr>
          <p:nvPr>
            <p:ph type="title"/>
          </p:nvPr>
        </p:nvSpPr>
        <p:spPr/>
        <p:txBody>
          <a:bodyPr/>
          <a:lstStyle/>
          <a:p>
            <a:r>
              <a:rPr lang="en-US" altLang="zh-CN" dirty="0"/>
              <a:t>2. Motivation</a:t>
            </a:r>
            <a:endParaRPr lang="zh-CN" altLang="en-US" dirty="0"/>
          </a:p>
        </p:txBody>
      </p:sp>
      <p:grpSp>
        <p:nvGrpSpPr>
          <p:cNvPr id="10" name="组合 9">
            <a:extLst>
              <a:ext uri="{FF2B5EF4-FFF2-40B4-BE49-F238E27FC236}">
                <a16:creationId xmlns:a16="http://schemas.microsoft.com/office/drawing/2014/main" id="{D377A65C-FF53-D812-6237-BBA1810876F6}"/>
              </a:ext>
            </a:extLst>
          </p:cNvPr>
          <p:cNvGrpSpPr/>
          <p:nvPr/>
        </p:nvGrpSpPr>
        <p:grpSpPr>
          <a:xfrm>
            <a:off x="2186140" y="4993316"/>
            <a:ext cx="422649" cy="1423996"/>
            <a:chOff x="5737551" y="2758607"/>
            <a:chExt cx="422649" cy="1423996"/>
          </a:xfrm>
        </p:grpSpPr>
        <p:pic>
          <p:nvPicPr>
            <p:cNvPr id="4" name="图形 3">
              <a:extLst>
                <a:ext uri="{FF2B5EF4-FFF2-40B4-BE49-F238E27FC236}">
                  <a16:creationId xmlns:a16="http://schemas.microsoft.com/office/drawing/2014/main" id="{FFD3A92E-5455-E9D7-78DC-25EA7708BB15}"/>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637" y="3489015"/>
              <a:ext cx="422563" cy="328383"/>
            </a:xfrm>
            <a:prstGeom prst="rect">
              <a:avLst/>
            </a:prstGeom>
          </p:spPr>
        </p:pic>
        <p:pic>
          <p:nvPicPr>
            <p:cNvPr id="7" name="图形 6">
              <a:extLst>
                <a:ext uri="{FF2B5EF4-FFF2-40B4-BE49-F238E27FC236}">
                  <a16:creationId xmlns:a16="http://schemas.microsoft.com/office/drawing/2014/main" id="{F607026F-4446-0582-6540-C2233A940B04}"/>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854220"/>
              <a:ext cx="422563" cy="328383"/>
            </a:xfrm>
            <a:prstGeom prst="rect">
              <a:avLst/>
            </a:prstGeom>
          </p:spPr>
        </p:pic>
        <p:pic>
          <p:nvPicPr>
            <p:cNvPr id="8" name="图形 7">
              <a:extLst>
                <a:ext uri="{FF2B5EF4-FFF2-40B4-BE49-F238E27FC236}">
                  <a16:creationId xmlns:a16="http://schemas.microsoft.com/office/drawing/2014/main" id="{5B670C9C-616B-F677-6B1D-211C42FE3E23}"/>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123811"/>
              <a:ext cx="422563" cy="328383"/>
            </a:xfrm>
            <a:prstGeom prst="rect">
              <a:avLst/>
            </a:prstGeom>
          </p:spPr>
        </p:pic>
        <p:pic>
          <p:nvPicPr>
            <p:cNvPr id="9" name="图形 8">
              <a:extLst>
                <a:ext uri="{FF2B5EF4-FFF2-40B4-BE49-F238E27FC236}">
                  <a16:creationId xmlns:a16="http://schemas.microsoft.com/office/drawing/2014/main" id="{A57E7B6B-9996-3E6D-D014-1F8EC3884AB2}"/>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1" y="2758607"/>
              <a:ext cx="422563" cy="328383"/>
            </a:xfrm>
            <a:prstGeom prst="rect">
              <a:avLst/>
            </a:prstGeom>
          </p:spPr>
        </p:pic>
      </p:grpSp>
      <p:sp>
        <p:nvSpPr>
          <p:cNvPr id="28" name="任意多边形: 形状 27">
            <a:extLst>
              <a:ext uri="{FF2B5EF4-FFF2-40B4-BE49-F238E27FC236}">
                <a16:creationId xmlns:a16="http://schemas.microsoft.com/office/drawing/2014/main" id="{E493DDC8-9271-19A2-FB42-3078485426F4}"/>
              </a:ext>
            </a:extLst>
          </p:cNvPr>
          <p:cNvSpPr/>
          <p:nvPr/>
        </p:nvSpPr>
        <p:spPr>
          <a:xfrm>
            <a:off x="1922678" y="5623560"/>
            <a:ext cx="939442" cy="365883"/>
          </a:xfrm>
          <a:custGeom>
            <a:avLst/>
            <a:gdLst>
              <a:gd name="connsiteX0" fmla="*/ 119482 w 939442"/>
              <a:gd name="connsiteY0" fmla="*/ 45720 h 365883"/>
              <a:gd name="connsiteX1" fmla="*/ 22962 w 939442"/>
              <a:gd name="connsiteY1" fmla="*/ 248920 h 365883"/>
              <a:gd name="connsiteX2" fmla="*/ 500482 w 939442"/>
              <a:gd name="connsiteY2" fmla="*/ 365760 h 365883"/>
              <a:gd name="connsiteX3" fmla="*/ 932282 w 939442"/>
              <a:gd name="connsiteY3" fmla="*/ 228600 h 365883"/>
              <a:gd name="connsiteX4" fmla="*/ 729082 w 939442"/>
              <a:gd name="connsiteY4" fmla="*/ 0 h 36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42" h="365883">
                <a:moveTo>
                  <a:pt x="119482" y="45720"/>
                </a:moveTo>
                <a:cubicBezTo>
                  <a:pt x="39472" y="120650"/>
                  <a:pt x="-40538" y="195580"/>
                  <a:pt x="22962" y="248920"/>
                </a:cubicBezTo>
                <a:cubicBezTo>
                  <a:pt x="86462" y="302260"/>
                  <a:pt x="348929" y="369147"/>
                  <a:pt x="500482" y="365760"/>
                </a:cubicBezTo>
                <a:cubicBezTo>
                  <a:pt x="652035" y="362373"/>
                  <a:pt x="894182" y="289560"/>
                  <a:pt x="932282" y="228600"/>
                </a:cubicBezTo>
                <a:cubicBezTo>
                  <a:pt x="970382" y="167640"/>
                  <a:pt x="849732" y="83820"/>
                  <a:pt x="729082" y="0"/>
                </a:cubicBezTo>
              </a:path>
            </a:pathLst>
          </a:custGeom>
          <a:noFill/>
          <a:ln w="28575">
            <a:solidFill>
              <a:srgbClr val="00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64455AE2-1A7D-0FE4-E1C1-2EDF26133DC4}"/>
              </a:ext>
            </a:extLst>
          </p:cNvPr>
          <p:cNvSpPr txBox="1"/>
          <p:nvPr/>
        </p:nvSpPr>
        <p:spPr>
          <a:xfrm>
            <a:off x="2057435" y="5543570"/>
            <a:ext cx="669927" cy="400110"/>
          </a:xfrm>
          <a:prstGeom prst="rect">
            <a:avLst/>
          </a:prstGeom>
          <a:noFill/>
        </p:spPr>
        <p:txBody>
          <a:bodyPr wrap="none" rtlCol="0">
            <a:spAutoFit/>
          </a:bodyPr>
          <a:lstStyle/>
          <a:p>
            <a:r>
              <a:rPr lang="en-US" altLang="zh-CN" sz="2000" b="1" dirty="0">
                <a:solidFill>
                  <a:srgbClr val="0000FF"/>
                </a:solidFill>
                <a:effectLst>
                  <a:glow rad="63500">
                    <a:srgbClr val="0000FF">
                      <a:alpha val="40000"/>
                    </a:srgbClr>
                  </a:glow>
                </a:effectLst>
              </a:rPr>
              <a:t>Sync</a:t>
            </a:r>
            <a:endParaRPr lang="zh-CN" altLang="en-US" sz="2000" b="1" dirty="0">
              <a:solidFill>
                <a:srgbClr val="0000FF"/>
              </a:solidFill>
              <a:effectLst>
                <a:glow rad="63500">
                  <a:srgbClr val="0000FF">
                    <a:alpha val="40000"/>
                  </a:srgbClr>
                </a:glow>
              </a:effectLst>
            </a:endParaRPr>
          </a:p>
        </p:txBody>
      </p:sp>
      <p:sp>
        <p:nvSpPr>
          <p:cNvPr id="40" name="文本框 39">
            <a:extLst>
              <a:ext uri="{FF2B5EF4-FFF2-40B4-BE49-F238E27FC236}">
                <a16:creationId xmlns:a16="http://schemas.microsoft.com/office/drawing/2014/main" id="{346064AF-6E36-E7F4-0340-D85E198E6239}"/>
              </a:ext>
            </a:extLst>
          </p:cNvPr>
          <p:cNvSpPr txBox="1"/>
          <p:nvPr/>
        </p:nvSpPr>
        <p:spPr>
          <a:xfrm>
            <a:off x="2006362" y="6454134"/>
            <a:ext cx="772071" cy="369332"/>
          </a:xfrm>
          <a:prstGeom prst="rect">
            <a:avLst/>
          </a:prstGeom>
          <a:noFill/>
        </p:spPr>
        <p:txBody>
          <a:bodyPr wrap="none" rtlCol="0">
            <a:spAutoFit/>
          </a:bodyPr>
          <a:lstStyle/>
          <a:p>
            <a:r>
              <a:rPr lang="en-US" altLang="zh-CN" dirty="0"/>
              <a:t>Step 1</a:t>
            </a:r>
            <a:endParaRPr lang="zh-CN" altLang="en-US" dirty="0"/>
          </a:p>
        </p:txBody>
      </p:sp>
      <p:grpSp>
        <p:nvGrpSpPr>
          <p:cNvPr id="41" name="组合 40">
            <a:extLst>
              <a:ext uri="{FF2B5EF4-FFF2-40B4-BE49-F238E27FC236}">
                <a16:creationId xmlns:a16="http://schemas.microsoft.com/office/drawing/2014/main" id="{56DE9049-0EC0-51A7-31B6-41D9DEFE3D21}"/>
              </a:ext>
            </a:extLst>
          </p:cNvPr>
          <p:cNvGrpSpPr/>
          <p:nvPr/>
        </p:nvGrpSpPr>
        <p:grpSpPr>
          <a:xfrm>
            <a:off x="3705060" y="4993316"/>
            <a:ext cx="422649" cy="1423996"/>
            <a:chOff x="5737551" y="2758607"/>
            <a:chExt cx="422649" cy="1423996"/>
          </a:xfrm>
        </p:grpSpPr>
        <p:pic>
          <p:nvPicPr>
            <p:cNvPr id="42" name="图形 41">
              <a:extLst>
                <a:ext uri="{FF2B5EF4-FFF2-40B4-BE49-F238E27FC236}">
                  <a16:creationId xmlns:a16="http://schemas.microsoft.com/office/drawing/2014/main" id="{E40D9F18-E06F-1366-FC62-13FF79033305}"/>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637" y="3489015"/>
              <a:ext cx="422563" cy="328383"/>
            </a:xfrm>
            <a:prstGeom prst="rect">
              <a:avLst/>
            </a:prstGeom>
          </p:spPr>
        </p:pic>
        <p:pic>
          <p:nvPicPr>
            <p:cNvPr id="43" name="图形 42">
              <a:extLst>
                <a:ext uri="{FF2B5EF4-FFF2-40B4-BE49-F238E27FC236}">
                  <a16:creationId xmlns:a16="http://schemas.microsoft.com/office/drawing/2014/main" id="{49EAE8FE-93EB-127F-77F4-AEB0F60DE208}"/>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854220"/>
              <a:ext cx="422563" cy="328383"/>
            </a:xfrm>
            <a:prstGeom prst="rect">
              <a:avLst/>
            </a:prstGeom>
          </p:spPr>
        </p:pic>
        <p:pic>
          <p:nvPicPr>
            <p:cNvPr id="44" name="图形 43">
              <a:extLst>
                <a:ext uri="{FF2B5EF4-FFF2-40B4-BE49-F238E27FC236}">
                  <a16:creationId xmlns:a16="http://schemas.microsoft.com/office/drawing/2014/main" id="{89AC1506-558A-E4FE-1C2E-B44062C36F2A}"/>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123811"/>
              <a:ext cx="422563" cy="328383"/>
            </a:xfrm>
            <a:prstGeom prst="rect">
              <a:avLst/>
            </a:prstGeom>
          </p:spPr>
        </p:pic>
        <p:pic>
          <p:nvPicPr>
            <p:cNvPr id="45" name="图形 44">
              <a:extLst>
                <a:ext uri="{FF2B5EF4-FFF2-40B4-BE49-F238E27FC236}">
                  <a16:creationId xmlns:a16="http://schemas.microsoft.com/office/drawing/2014/main" id="{4202BA85-5C90-7E53-A871-3C2A5AD73366}"/>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1" y="2758607"/>
              <a:ext cx="422563" cy="328383"/>
            </a:xfrm>
            <a:prstGeom prst="rect">
              <a:avLst/>
            </a:prstGeom>
          </p:spPr>
        </p:pic>
      </p:grpSp>
      <p:sp>
        <p:nvSpPr>
          <p:cNvPr id="46" name="任意多边形: 形状 45">
            <a:extLst>
              <a:ext uri="{FF2B5EF4-FFF2-40B4-BE49-F238E27FC236}">
                <a16:creationId xmlns:a16="http://schemas.microsoft.com/office/drawing/2014/main" id="{88698512-66D0-E117-F897-E997C15CF625}"/>
              </a:ext>
            </a:extLst>
          </p:cNvPr>
          <p:cNvSpPr/>
          <p:nvPr/>
        </p:nvSpPr>
        <p:spPr>
          <a:xfrm>
            <a:off x="3441598" y="5623560"/>
            <a:ext cx="939442" cy="365883"/>
          </a:xfrm>
          <a:custGeom>
            <a:avLst/>
            <a:gdLst>
              <a:gd name="connsiteX0" fmla="*/ 119482 w 939442"/>
              <a:gd name="connsiteY0" fmla="*/ 45720 h 365883"/>
              <a:gd name="connsiteX1" fmla="*/ 22962 w 939442"/>
              <a:gd name="connsiteY1" fmla="*/ 248920 h 365883"/>
              <a:gd name="connsiteX2" fmla="*/ 500482 w 939442"/>
              <a:gd name="connsiteY2" fmla="*/ 365760 h 365883"/>
              <a:gd name="connsiteX3" fmla="*/ 932282 w 939442"/>
              <a:gd name="connsiteY3" fmla="*/ 228600 h 365883"/>
              <a:gd name="connsiteX4" fmla="*/ 729082 w 939442"/>
              <a:gd name="connsiteY4" fmla="*/ 0 h 36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42" h="365883">
                <a:moveTo>
                  <a:pt x="119482" y="45720"/>
                </a:moveTo>
                <a:cubicBezTo>
                  <a:pt x="39472" y="120650"/>
                  <a:pt x="-40538" y="195580"/>
                  <a:pt x="22962" y="248920"/>
                </a:cubicBezTo>
                <a:cubicBezTo>
                  <a:pt x="86462" y="302260"/>
                  <a:pt x="348929" y="369147"/>
                  <a:pt x="500482" y="365760"/>
                </a:cubicBezTo>
                <a:cubicBezTo>
                  <a:pt x="652035" y="362373"/>
                  <a:pt x="894182" y="289560"/>
                  <a:pt x="932282" y="228600"/>
                </a:cubicBezTo>
                <a:cubicBezTo>
                  <a:pt x="970382" y="167640"/>
                  <a:pt x="849732" y="83820"/>
                  <a:pt x="729082" y="0"/>
                </a:cubicBezTo>
              </a:path>
            </a:pathLst>
          </a:custGeom>
          <a:noFill/>
          <a:ln w="28575">
            <a:solidFill>
              <a:srgbClr val="00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4A5884E9-7D2A-BA13-5E48-53CFAEAABFCA}"/>
              </a:ext>
            </a:extLst>
          </p:cNvPr>
          <p:cNvSpPr txBox="1"/>
          <p:nvPr/>
        </p:nvSpPr>
        <p:spPr>
          <a:xfrm>
            <a:off x="3576355" y="5543570"/>
            <a:ext cx="669927" cy="400110"/>
          </a:xfrm>
          <a:prstGeom prst="rect">
            <a:avLst/>
          </a:prstGeom>
          <a:noFill/>
        </p:spPr>
        <p:txBody>
          <a:bodyPr wrap="none" rtlCol="0">
            <a:spAutoFit/>
          </a:bodyPr>
          <a:lstStyle/>
          <a:p>
            <a:r>
              <a:rPr lang="en-US" altLang="zh-CN" sz="2000" b="1" dirty="0">
                <a:solidFill>
                  <a:srgbClr val="0000FF"/>
                </a:solidFill>
                <a:effectLst>
                  <a:glow rad="63500">
                    <a:srgbClr val="0000FF">
                      <a:alpha val="40000"/>
                    </a:srgbClr>
                  </a:glow>
                </a:effectLst>
              </a:rPr>
              <a:t>Sync</a:t>
            </a:r>
            <a:endParaRPr lang="zh-CN" altLang="en-US" sz="2000" b="1" dirty="0">
              <a:solidFill>
                <a:srgbClr val="0000FF"/>
              </a:solidFill>
              <a:effectLst>
                <a:glow rad="63500">
                  <a:srgbClr val="0000FF">
                    <a:alpha val="40000"/>
                  </a:srgbClr>
                </a:glow>
              </a:effectLst>
            </a:endParaRPr>
          </a:p>
        </p:txBody>
      </p:sp>
      <p:sp>
        <p:nvSpPr>
          <p:cNvPr id="48" name="文本框 47">
            <a:extLst>
              <a:ext uri="{FF2B5EF4-FFF2-40B4-BE49-F238E27FC236}">
                <a16:creationId xmlns:a16="http://schemas.microsoft.com/office/drawing/2014/main" id="{C3F40154-F50E-F4B8-B693-055954CD4A52}"/>
              </a:ext>
            </a:extLst>
          </p:cNvPr>
          <p:cNvSpPr txBox="1"/>
          <p:nvPr/>
        </p:nvSpPr>
        <p:spPr>
          <a:xfrm>
            <a:off x="3525282" y="6454134"/>
            <a:ext cx="772071" cy="369332"/>
          </a:xfrm>
          <a:prstGeom prst="rect">
            <a:avLst/>
          </a:prstGeom>
          <a:noFill/>
        </p:spPr>
        <p:txBody>
          <a:bodyPr wrap="none" rtlCol="0">
            <a:spAutoFit/>
          </a:bodyPr>
          <a:lstStyle/>
          <a:p>
            <a:r>
              <a:rPr lang="en-US" altLang="zh-CN" dirty="0"/>
              <a:t>Step 2</a:t>
            </a:r>
            <a:endParaRPr lang="zh-CN" altLang="en-US" dirty="0"/>
          </a:p>
        </p:txBody>
      </p:sp>
      <p:grpSp>
        <p:nvGrpSpPr>
          <p:cNvPr id="49" name="组合 48">
            <a:extLst>
              <a:ext uri="{FF2B5EF4-FFF2-40B4-BE49-F238E27FC236}">
                <a16:creationId xmlns:a16="http://schemas.microsoft.com/office/drawing/2014/main" id="{F56B073E-0586-97A5-4CBE-FCFCDC269867}"/>
              </a:ext>
            </a:extLst>
          </p:cNvPr>
          <p:cNvGrpSpPr/>
          <p:nvPr/>
        </p:nvGrpSpPr>
        <p:grpSpPr>
          <a:xfrm>
            <a:off x="6290561" y="4993316"/>
            <a:ext cx="422649" cy="1423996"/>
            <a:chOff x="5737551" y="2758607"/>
            <a:chExt cx="422649" cy="1423996"/>
          </a:xfrm>
        </p:grpSpPr>
        <p:pic>
          <p:nvPicPr>
            <p:cNvPr id="50" name="图形 49">
              <a:extLst>
                <a:ext uri="{FF2B5EF4-FFF2-40B4-BE49-F238E27FC236}">
                  <a16:creationId xmlns:a16="http://schemas.microsoft.com/office/drawing/2014/main" id="{8C115932-FEDA-0C7D-DF96-5A696E1E008C}"/>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637" y="3489015"/>
              <a:ext cx="422563" cy="328383"/>
            </a:xfrm>
            <a:prstGeom prst="rect">
              <a:avLst/>
            </a:prstGeom>
          </p:spPr>
        </p:pic>
        <p:pic>
          <p:nvPicPr>
            <p:cNvPr id="51" name="图形 50">
              <a:extLst>
                <a:ext uri="{FF2B5EF4-FFF2-40B4-BE49-F238E27FC236}">
                  <a16:creationId xmlns:a16="http://schemas.microsoft.com/office/drawing/2014/main" id="{4F021D6D-8284-A066-FB19-D6693E233391}"/>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854220"/>
              <a:ext cx="422563" cy="328383"/>
            </a:xfrm>
            <a:prstGeom prst="rect">
              <a:avLst/>
            </a:prstGeom>
          </p:spPr>
        </p:pic>
        <p:pic>
          <p:nvPicPr>
            <p:cNvPr id="52" name="图形 51">
              <a:extLst>
                <a:ext uri="{FF2B5EF4-FFF2-40B4-BE49-F238E27FC236}">
                  <a16:creationId xmlns:a16="http://schemas.microsoft.com/office/drawing/2014/main" id="{F8C71CFA-8671-7202-CF39-845741CF9633}"/>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2" y="3123811"/>
              <a:ext cx="422563" cy="328383"/>
            </a:xfrm>
            <a:prstGeom prst="rect">
              <a:avLst/>
            </a:prstGeom>
          </p:spPr>
        </p:pic>
        <p:pic>
          <p:nvPicPr>
            <p:cNvPr id="53" name="图形 52">
              <a:extLst>
                <a:ext uri="{FF2B5EF4-FFF2-40B4-BE49-F238E27FC236}">
                  <a16:creationId xmlns:a16="http://schemas.microsoft.com/office/drawing/2014/main" id="{03442834-A39D-81D7-EBB0-1F9E74E4B2D2}"/>
                </a:ext>
              </a:extLst>
            </p:cNvPr>
            <p:cNvPicPr>
              <a:picLocks noChangeAspect="1"/>
            </p:cNvPicPr>
            <p:nvPr/>
          </p:nvPicPr>
          <p:blipFill>
            <a:blip r:embed="rId3">
              <a:extLst>
                <a:ext uri="{96DAC541-7B7A-43D3-8B79-37D633B846F1}">
                  <asvg:svgBlip xmlns:asvg="http://schemas.microsoft.com/office/drawing/2016/SVG/main" r:embed="rId4"/>
                </a:ext>
              </a:extLst>
            </a:blip>
            <a:srcRect t="11276" b="11010"/>
            <a:stretch/>
          </p:blipFill>
          <p:spPr>
            <a:xfrm>
              <a:off x="5737551" y="2758607"/>
              <a:ext cx="422563" cy="328383"/>
            </a:xfrm>
            <a:prstGeom prst="rect">
              <a:avLst/>
            </a:prstGeom>
          </p:spPr>
        </p:pic>
      </p:grpSp>
      <p:sp>
        <p:nvSpPr>
          <p:cNvPr id="54" name="任意多边形: 形状 53">
            <a:extLst>
              <a:ext uri="{FF2B5EF4-FFF2-40B4-BE49-F238E27FC236}">
                <a16:creationId xmlns:a16="http://schemas.microsoft.com/office/drawing/2014/main" id="{7AAD5ED6-4C7A-D517-0E00-7E8CCCE38AF3}"/>
              </a:ext>
            </a:extLst>
          </p:cNvPr>
          <p:cNvSpPr/>
          <p:nvPr/>
        </p:nvSpPr>
        <p:spPr>
          <a:xfrm>
            <a:off x="6027099" y="5623560"/>
            <a:ext cx="939442" cy="365883"/>
          </a:xfrm>
          <a:custGeom>
            <a:avLst/>
            <a:gdLst>
              <a:gd name="connsiteX0" fmla="*/ 119482 w 939442"/>
              <a:gd name="connsiteY0" fmla="*/ 45720 h 365883"/>
              <a:gd name="connsiteX1" fmla="*/ 22962 w 939442"/>
              <a:gd name="connsiteY1" fmla="*/ 248920 h 365883"/>
              <a:gd name="connsiteX2" fmla="*/ 500482 w 939442"/>
              <a:gd name="connsiteY2" fmla="*/ 365760 h 365883"/>
              <a:gd name="connsiteX3" fmla="*/ 932282 w 939442"/>
              <a:gd name="connsiteY3" fmla="*/ 228600 h 365883"/>
              <a:gd name="connsiteX4" fmla="*/ 729082 w 939442"/>
              <a:gd name="connsiteY4" fmla="*/ 0 h 36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42" h="365883">
                <a:moveTo>
                  <a:pt x="119482" y="45720"/>
                </a:moveTo>
                <a:cubicBezTo>
                  <a:pt x="39472" y="120650"/>
                  <a:pt x="-40538" y="195580"/>
                  <a:pt x="22962" y="248920"/>
                </a:cubicBezTo>
                <a:cubicBezTo>
                  <a:pt x="86462" y="302260"/>
                  <a:pt x="348929" y="369147"/>
                  <a:pt x="500482" y="365760"/>
                </a:cubicBezTo>
                <a:cubicBezTo>
                  <a:pt x="652035" y="362373"/>
                  <a:pt x="894182" y="289560"/>
                  <a:pt x="932282" y="228600"/>
                </a:cubicBezTo>
                <a:cubicBezTo>
                  <a:pt x="970382" y="167640"/>
                  <a:pt x="849732" y="83820"/>
                  <a:pt x="729082" y="0"/>
                </a:cubicBezTo>
              </a:path>
            </a:pathLst>
          </a:custGeom>
          <a:noFill/>
          <a:ln w="28575">
            <a:solidFill>
              <a:srgbClr val="0000FF"/>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a16="http://schemas.microsoft.com/office/drawing/2014/main" id="{9EE69DB4-8C2E-CB73-0BCF-11A324CC8F5C}"/>
              </a:ext>
            </a:extLst>
          </p:cNvPr>
          <p:cNvSpPr txBox="1"/>
          <p:nvPr/>
        </p:nvSpPr>
        <p:spPr>
          <a:xfrm>
            <a:off x="6161856" y="5543570"/>
            <a:ext cx="669927" cy="400110"/>
          </a:xfrm>
          <a:prstGeom prst="rect">
            <a:avLst/>
          </a:prstGeom>
          <a:noFill/>
        </p:spPr>
        <p:txBody>
          <a:bodyPr wrap="none" rtlCol="0">
            <a:spAutoFit/>
          </a:bodyPr>
          <a:lstStyle/>
          <a:p>
            <a:r>
              <a:rPr lang="en-US" altLang="zh-CN" sz="2000" b="1" dirty="0">
                <a:solidFill>
                  <a:srgbClr val="0000FF"/>
                </a:solidFill>
                <a:effectLst>
                  <a:glow rad="63500">
                    <a:srgbClr val="0000FF">
                      <a:alpha val="40000"/>
                    </a:srgbClr>
                  </a:glow>
                </a:effectLst>
              </a:rPr>
              <a:t>Sync</a:t>
            </a:r>
            <a:endParaRPr lang="zh-CN" altLang="en-US" sz="2000" b="1" dirty="0">
              <a:solidFill>
                <a:srgbClr val="0000FF"/>
              </a:solidFill>
              <a:effectLst>
                <a:glow rad="63500">
                  <a:srgbClr val="0000FF">
                    <a:alpha val="40000"/>
                  </a:srgbClr>
                </a:glow>
              </a:effectLst>
            </a:endParaRPr>
          </a:p>
        </p:txBody>
      </p:sp>
      <p:sp>
        <p:nvSpPr>
          <p:cNvPr id="56" name="文本框 55">
            <a:extLst>
              <a:ext uri="{FF2B5EF4-FFF2-40B4-BE49-F238E27FC236}">
                <a16:creationId xmlns:a16="http://schemas.microsoft.com/office/drawing/2014/main" id="{E6E3A4C0-4C7D-497B-9EA4-4425A6BB3954}"/>
              </a:ext>
            </a:extLst>
          </p:cNvPr>
          <p:cNvSpPr txBox="1"/>
          <p:nvPr/>
        </p:nvSpPr>
        <p:spPr>
          <a:xfrm>
            <a:off x="6110783" y="6454134"/>
            <a:ext cx="772071" cy="369332"/>
          </a:xfrm>
          <a:prstGeom prst="rect">
            <a:avLst/>
          </a:prstGeom>
          <a:noFill/>
        </p:spPr>
        <p:txBody>
          <a:bodyPr wrap="none" rtlCol="0">
            <a:spAutoFit/>
          </a:bodyPr>
          <a:lstStyle/>
          <a:p>
            <a:r>
              <a:rPr lang="en-US" altLang="zh-CN" dirty="0"/>
              <a:t>Step n</a:t>
            </a:r>
            <a:endParaRPr lang="zh-CN" altLang="en-US" dirty="0"/>
          </a:p>
        </p:txBody>
      </p:sp>
      <p:sp>
        <p:nvSpPr>
          <p:cNvPr id="57" name="文本框 56">
            <a:extLst>
              <a:ext uri="{FF2B5EF4-FFF2-40B4-BE49-F238E27FC236}">
                <a16:creationId xmlns:a16="http://schemas.microsoft.com/office/drawing/2014/main" id="{73A10051-F619-90A1-8C78-DBD6594E14B5}"/>
              </a:ext>
            </a:extLst>
          </p:cNvPr>
          <p:cNvSpPr txBox="1"/>
          <p:nvPr/>
        </p:nvSpPr>
        <p:spPr>
          <a:xfrm>
            <a:off x="4978959" y="5543570"/>
            <a:ext cx="343364" cy="369332"/>
          </a:xfrm>
          <a:prstGeom prst="rect">
            <a:avLst/>
          </a:prstGeom>
          <a:noFill/>
        </p:spPr>
        <p:txBody>
          <a:bodyPr wrap="none" rtlCol="0">
            <a:spAutoFit/>
          </a:bodyPr>
          <a:lstStyle/>
          <a:p>
            <a:r>
              <a:rPr lang="en-US" altLang="zh-CN" dirty="0"/>
              <a:t>…</a:t>
            </a:r>
            <a:endParaRPr lang="zh-CN" altLang="en-US" dirty="0"/>
          </a:p>
        </p:txBody>
      </p:sp>
      <p:cxnSp>
        <p:nvCxnSpPr>
          <p:cNvPr id="59" name="直接箭头连接符 58">
            <a:extLst>
              <a:ext uri="{FF2B5EF4-FFF2-40B4-BE49-F238E27FC236}">
                <a16:creationId xmlns:a16="http://schemas.microsoft.com/office/drawing/2014/main" id="{7FC14B3D-A269-ACF2-E3C3-F3F807BE7BE0}"/>
              </a:ext>
            </a:extLst>
          </p:cNvPr>
          <p:cNvCxnSpPr/>
          <p:nvPr/>
        </p:nvCxnSpPr>
        <p:spPr>
          <a:xfrm>
            <a:off x="2727362" y="6157711"/>
            <a:ext cx="848993" cy="0"/>
          </a:xfrm>
          <a:prstGeom prst="straightConnector1">
            <a:avLst/>
          </a:prstGeom>
          <a:ln w="28575">
            <a:solidFill>
              <a:srgbClr val="912F6C"/>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C5CA3893-462D-CB62-FFB8-B01B1594EA79}"/>
              </a:ext>
            </a:extLst>
          </p:cNvPr>
          <p:cNvCxnSpPr>
            <a:cxnSpLocks/>
          </p:cNvCxnSpPr>
          <p:nvPr/>
        </p:nvCxnSpPr>
        <p:spPr>
          <a:xfrm>
            <a:off x="4572000" y="6157711"/>
            <a:ext cx="1310640" cy="0"/>
          </a:xfrm>
          <a:prstGeom prst="straightConnector1">
            <a:avLst/>
          </a:prstGeom>
          <a:ln w="28575">
            <a:solidFill>
              <a:srgbClr val="912F6C"/>
            </a:solidFill>
            <a:tailEnd type="triangle"/>
          </a:ln>
        </p:spPr>
        <p:style>
          <a:lnRef idx="1">
            <a:schemeClr val="accent1"/>
          </a:lnRef>
          <a:fillRef idx="0">
            <a:schemeClr val="accent1"/>
          </a:fillRef>
          <a:effectRef idx="0">
            <a:schemeClr val="accent1"/>
          </a:effectRef>
          <a:fontRef idx="minor">
            <a:schemeClr val="tx1"/>
          </a:fontRef>
        </p:style>
      </p:cxnSp>
      <p:pic>
        <p:nvPicPr>
          <p:cNvPr id="63" name="图形 62">
            <a:extLst>
              <a:ext uri="{FF2B5EF4-FFF2-40B4-BE49-F238E27FC236}">
                <a16:creationId xmlns:a16="http://schemas.microsoft.com/office/drawing/2014/main" id="{4B50DA07-4F7B-8F82-0ABB-9440D9BC3B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6282" y="4993316"/>
            <a:ext cx="382524" cy="382524"/>
          </a:xfrm>
          <a:prstGeom prst="rect">
            <a:avLst/>
          </a:prstGeom>
        </p:spPr>
      </p:pic>
      <p:cxnSp>
        <p:nvCxnSpPr>
          <p:cNvPr id="64" name="直接箭头连接符 63">
            <a:extLst>
              <a:ext uri="{FF2B5EF4-FFF2-40B4-BE49-F238E27FC236}">
                <a16:creationId xmlns:a16="http://schemas.microsoft.com/office/drawing/2014/main" id="{F8E9B0BC-4832-2E5C-8392-EBEDF630C382}"/>
              </a:ext>
            </a:extLst>
          </p:cNvPr>
          <p:cNvCxnSpPr>
            <a:cxnSpLocks/>
          </p:cNvCxnSpPr>
          <p:nvPr/>
        </p:nvCxnSpPr>
        <p:spPr>
          <a:xfrm>
            <a:off x="4572000" y="5152635"/>
            <a:ext cx="1310640" cy="0"/>
          </a:xfrm>
          <a:prstGeom prst="straightConnector1">
            <a:avLst/>
          </a:prstGeom>
          <a:ln w="28575">
            <a:solidFill>
              <a:srgbClr val="912F6C"/>
            </a:solidFill>
            <a:tailEnd type="triangle"/>
          </a:ln>
        </p:spPr>
        <p:style>
          <a:lnRef idx="1">
            <a:schemeClr val="accent1"/>
          </a:lnRef>
          <a:fillRef idx="0">
            <a:schemeClr val="accent1"/>
          </a:fillRef>
          <a:effectRef idx="0">
            <a:schemeClr val="accent1"/>
          </a:effectRef>
          <a:fontRef idx="minor">
            <a:schemeClr val="tx1"/>
          </a:fontRef>
        </p:style>
      </p:cxnSp>
      <p:sp>
        <p:nvSpPr>
          <p:cNvPr id="65" name="乘号 64">
            <a:extLst>
              <a:ext uri="{FF2B5EF4-FFF2-40B4-BE49-F238E27FC236}">
                <a16:creationId xmlns:a16="http://schemas.microsoft.com/office/drawing/2014/main" id="{FB231575-4E3E-C4B0-9227-CE4BFF2EA8CD}"/>
              </a:ext>
            </a:extLst>
          </p:cNvPr>
          <p:cNvSpPr/>
          <p:nvPr/>
        </p:nvSpPr>
        <p:spPr>
          <a:xfrm>
            <a:off x="5011330" y="4970033"/>
            <a:ext cx="422563" cy="365204"/>
          </a:xfrm>
          <a:prstGeom prst="mathMultiply">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片 68">
            <a:extLst>
              <a:ext uri="{FF2B5EF4-FFF2-40B4-BE49-F238E27FC236}">
                <a16:creationId xmlns:a16="http://schemas.microsoft.com/office/drawing/2014/main" id="{0512552A-75DC-4C04-2FEA-5BBDF0E2443E}"/>
              </a:ext>
            </a:extLst>
          </p:cNvPr>
          <p:cNvPicPr>
            <a:picLocks noChangeAspect="1"/>
          </p:cNvPicPr>
          <p:nvPr/>
        </p:nvPicPr>
        <p:blipFill>
          <a:blip r:embed="rId7"/>
          <a:stretch>
            <a:fillRect/>
          </a:stretch>
        </p:blipFill>
        <p:spPr>
          <a:xfrm>
            <a:off x="9020235" y="4677755"/>
            <a:ext cx="1396169" cy="1396169"/>
          </a:xfrm>
          <a:prstGeom prst="rect">
            <a:avLst/>
          </a:prstGeom>
        </p:spPr>
      </p:pic>
      <p:pic>
        <p:nvPicPr>
          <p:cNvPr id="71" name="图片 70">
            <a:extLst>
              <a:ext uri="{FF2B5EF4-FFF2-40B4-BE49-F238E27FC236}">
                <a16:creationId xmlns:a16="http://schemas.microsoft.com/office/drawing/2014/main" id="{7875983B-0AA8-05B8-F2F4-9A7EFEE90041}"/>
              </a:ext>
            </a:extLst>
          </p:cNvPr>
          <p:cNvPicPr>
            <a:picLocks noChangeAspect="1"/>
          </p:cNvPicPr>
          <p:nvPr/>
        </p:nvPicPr>
        <p:blipFill>
          <a:blip r:embed="rId8"/>
          <a:stretch>
            <a:fillRect/>
          </a:stretch>
        </p:blipFill>
        <p:spPr>
          <a:xfrm>
            <a:off x="1669261" y="2871520"/>
            <a:ext cx="939442" cy="939442"/>
          </a:xfrm>
          <a:prstGeom prst="rect">
            <a:avLst/>
          </a:prstGeom>
        </p:spPr>
      </p:pic>
      <p:sp>
        <p:nvSpPr>
          <p:cNvPr id="73" name="文本框 72">
            <a:extLst>
              <a:ext uri="{FF2B5EF4-FFF2-40B4-BE49-F238E27FC236}">
                <a16:creationId xmlns:a16="http://schemas.microsoft.com/office/drawing/2014/main" id="{7C029617-A623-B548-49C9-607FEED7B195}"/>
              </a:ext>
            </a:extLst>
          </p:cNvPr>
          <p:cNvSpPr txBox="1"/>
          <p:nvPr/>
        </p:nvSpPr>
        <p:spPr>
          <a:xfrm>
            <a:off x="2678804" y="3156575"/>
            <a:ext cx="1605893" cy="400110"/>
          </a:xfrm>
          <a:prstGeom prst="rect">
            <a:avLst/>
          </a:prstGeom>
          <a:noFill/>
        </p:spPr>
        <p:txBody>
          <a:bodyPr wrap="square">
            <a:spAutoFit/>
          </a:bodyPr>
          <a:lstStyle/>
          <a:p>
            <a:r>
              <a:rPr lang="en-US" altLang="zh-CN" sz="2000" dirty="0"/>
              <a:t>RTT &lt;20 us</a:t>
            </a:r>
            <a:endParaRPr lang="zh-CN" altLang="en-US" sz="2000" dirty="0"/>
          </a:p>
        </p:txBody>
      </p:sp>
      <p:pic>
        <p:nvPicPr>
          <p:cNvPr id="75" name="图片 74">
            <a:extLst>
              <a:ext uri="{FF2B5EF4-FFF2-40B4-BE49-F238E27FC236}">
                <a16:creationId xmlns:a16="http://schemas.microsoft.com/office/drawing/2014/main" id="{FD30ED3D-F703-B961-7D46-450F17AE559A}"/>
              </a:ext>
            </a:extLst>
          </p:cNvPr>
          <p:cNvPicPr>
            <a:picLocks noChangeAspect="1"/>
          </p:cNvPicPr>
          <p:nvPr/>
        </p:nvPicPr>
        <p:blipFill>
          <a:blip r:embed="rId9"/>
          <a:stretch>
            <a:fillRect/>
          </a:stretch>
        </p:blipFill>
        <p:spPr>
          <a:xfrm>
            <a:off x="4897292" y="2871519"/>
            <a:ext cx="939443" cy="939443"/>
          </a:xfrm>
          <a:prstGeom prst="rect">
            <a:avLst/>
          </a:prstGeom>
        </p:spPr>
      </p:pic>
      <p:sp>
        <p:nvSpPr>
          <p:cNvPr id="77" name="文本框 76">
            <a:extLst>
              <a:ext uri="{FF2B5EF4-FFF2-40B4-BE49-F238E27FC236}">
                <a16:creationId xmlns:a16="http://schemas.microsoft.com/office/drawing/2014/main" id="{C0AE5F4B-B0D7-97D4-A80A-E8B965527071}"/>
              </a:ext>
            </a:extLst>
          </p:cNvPr>
          <p:cNvSpPr txBox="1"/>
          <p:nvPr/>
        </p:nvSpPr>
        <p:spPr>
          <a:xfrm>
            <a:off x="6006510" y="3156575"/>
            <a:ext cx="2649810" cy="400110"/>
          </a:xfrm>
          <a:prstGeom prst="rect">
            <a:avLst/>
          </a:prstGeom>
          <a:noFill/>
        </p:spPr>
        <p:txBody>
          <a:bodyPr wrap="square">
            <a:spAutoFit/>
          </a:bodyPr>
          <a:lstStyle/>
          <a:p>
            <a:r>
              <a:rPr lang="en-US" altLang="zh-CN" sz="2000" dirty="0"/>
              <a:t>Throughput &gt;200 Gbps</a:t>
            </a:r>
            <a:endParaRPr lang="zh-CN" altLang="en-US" sz="2000" dirty="0"/>
          </a:p>
        </p:txBody>
      </p:sp>
      <p:sp>
        <p:nvSpPr>
          <p:cNvPr id="78" name="文本框 77">
            <a:extLst>
              <a:ext uri="{FF2B5EF4-FFF2-40B4-BE49-F238E27FC236}">
                <a16:creationId xmlns:a16="http://schemas.microsoft.com/office/drawing/2014/main" id="{FBD4D132-D77C-CAD8-4B5C-D73E2801253E}"/>
              </a:ext>
            </a:extLst>
          </p:cNvPr>
          <p:cNvSpPr txBox="1"/>
          <p:nvPr/>
        </p:nvSpPr>
        <p:spPr>
          <a:xfrm>
            <a:off x="7688451" y="4085415"/>
            <a:ext cx="4186001" cy="523220"/>
          </a:xfrm>
          <a:prstGeom prst="rect">
            <a:avLst/>
          </a:prstGeom>
          <a:noFill/>
        </p:spPr>
        <p:txBody>
          <a:bodyPr wrap="square">
            <a:spAutoFit/>
          </a:bodyPr>
          <a:lstStyle/>
          <a:p>
            <a:r>
              <a:rPr lang="en-US" altLang="zh-CN" sz="2800" b="1" dirty="0">
                <a:ln w="3175">
                  <a:noFill/>
                </a:ln>
                <a:solidFill>
                  <a:srgbClr val="C00000"/>
                </a:solidFill>
                <a:effectLst/>
              </a:rPr>
              <a:t>Financial loss to customers</a:t>
            </a:r>
            <a:endParaRPr lang="zh-CN" altLang="en-US" sz="2800" b="1" dirty="0">
              <a:ln w="3175">
                <a:noFill/>
              </a:ln>
              <a:solidFill>
                <a:srgbClr val="C00000"/>
              </a:solidFill>
              <a:effectLst/>
            </a:endParaRPr>
          </a:p>
        </p:txBody>
      </p:sp>
    </p:spTree>
    <p:extLst>
      <p:ext uri="{BB962C8B-B14F-4D97-AF65-F5344CB8AC3E}">
        <p14:creationId xmlns:p14="http://schemas.microsoft.com/office/powerpoint/2010/main" val="23942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p:bldP spid="40" grpId="0"/>
      <p:bldP spid="46" grpId="0" animBg="1"/>
      <p:bldP spid="47" grpId="0"/>
      <p:bldP spid="48" grpId="0"/>
      <p:bldP spid="54" grpId="0" animBg="1"/>
      <p:bldP spid="55" grpId="0"/>
      <p:bldP spid="56" grpId="0"/>
      <p:bldP spid="57" grpId="0"/>
      <p:bldP spid="65" grpId="0" animBg="1"/>
      <p:bldP spid="73"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BFA5-4F63-C92A-5C0F-3030EA85F093}"/>
            </a:ext>
          </a:extLst>
        </p:cNvPr>
        <p:cNvGrpSpPr/>
        <p:nvPr/>
      </p:nvGrpSpPr>
      <p:grpSpPr>
        <a:xfrm>
          <a:off x="0" y="0"/>
          <a:ext cx="0" cy="0"/>
          <a:chOff x="0" y="0"/>
          <a:chExt cx="0" cy="0"/>
        </a:xfrm>
      </p:grpSpPr>
      <p:sp>
        <p:nvSpPr>
          <p:cNvPr id="83" name="矩形: 圆角 82">
            <a:extLst>
              <a:ext uri="{FF2B5EF4-FFF2-40B4-BE49-F238E27FC236}">
                <a16:creationId xmlns:a16="http://schemas.microsoft.com/office/drawing/2014/main" id="{08F5EFC4-7DDC-A460-EB29-E44028778030}"/>
              </a:ext>
            </a:extLst>
          </p:cNvPr>
          <p:cNvSpPr/>
          <p:nvPr/>
        </p:nvSpPr>
        <p:spPr>
          <a:xfrm>
            <a:off x="1283939" y="3937000"/>
            <a:ext cx="4714282" cy="50292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5">
            <a:extLst>
              <a:ext uri="{FF2B5EF4-FFF2-40B4-BE49-F238E27FC236}">
                <a16:creationId xmlns:a16="http://schemas.microsoft.com/office/drawing/2014/main" id="{E9E82140-B6B9-0C25-A008-1E08E18E01CA}"/>
              </a:ext>
            </a:extLst>
          </p:cNvPr>
          <p:cNvSpPr>
            <a:spLocks noGrp="1"/>
          </p:cNvSpPr>
          <p:nvPr>
            <p:ph idx="1"/>
          </p:nvPr>
        </p:nvSpPr>
        <p:spPr>
          <a:xfrm>
            <a:off x="325967" y="1057387"/>
            <a:ext cx="11540067" cy="5550647"/>
          </a:xfrm>
        </p:spPr>
        <p:txBody>
          <a:bodyPr>
            <a:normAutofit/>
          </a:bodyPr>
          <a:lstStyle/>
          <a:p>
            <a:r>
              <a:rPr lang="en-US" altLang="zh-CN" dirty="0"/>
              <a:t>Pinpointing network connectivity issues is not easy</a:t>
            </a:r>
          </a:p>
          <a:p>
            <a:pPr lvl="1"/>
            <a:r>
              <a:rPr lang="en-US" altLang="zh-CN" b="1" dirty="0"/>
              <a:t>High dynamics of containers</a:t>
            </a:r>
          </a:p>
          <a:p>
            <a:pPr marL="539750" lvl="1" indent="0">
              <a:buNone/>
            </a:pPr>
            <a:endParaRPr lang="en-US" altLang="zh-CN" dirty="0"/>
          </a:p>
          <a:p>
            <a:pPr lvl="1"/>
            <a:r>
              <a:rPr lang="en-US" altLang="zh-CN" b="1" dirty="0"/>
              <a:t>Endpoint-induced complexity</a:t>
            </a:r>
          </a:p>
          <a:p>
            <a:pPr lvl="1"/>
            <a:endParaRPr lang="en-US" altLang="zh-CN" dirty="0"/>
          </a:p>
          <a:p>
            <a:pPr marL="539750" lvl="1" indent="0">
              <a:buNone/>
            </a:pPr>
            <a:endParaRPr lang="en-US" altLang="zh-CN" dirty="0"/>
          </a:p>
          <a:p>
            <a:pPr lvl="1"/>
            <a:r>
              <a:rPr lang="en-US" altLang="zh-CN" b="1" dirty="0"/>
              <a:t>Interplay between overlay and underlay networks</a:t>
            </a:r>
          </a:p>
        </p:txBody>
      </p:sp>
      <p:sp>
        <p:nvSpPr>
          <p:cNvPr id="3" name="灯片编号占位符 2">
            <a:extLst>
              <a:ext uri="{FF2B5EF4-FFF2-40B4-BE49-F238E27FC236}">
                <a16:creationId xmlns:a16="http://schemas.microsoft.com/office/drawing/2014/main" id="{2B234C65-7C01-1E4B-1549-2E2E43D6E5D1}"/>
              </a:ext>
            </a:extLst>
          </p:cNvPr>
          <p:cNvSpPr>
            <a:spLocks noGrp="1"/>
          </p:cNvSpPr>
          <p:nvPr>
            <p:ph type="sldNum" sz="quarter" idx="12"/>
          </p:nvPr>
        </p:nvSpPr>
        <p:spPr/>
        <p:txBody>
          <a:bodyPr/>
          <a:lstStyle/>
          <a:p>
            <a:fld id="{84BCC322-D5A9-47A8-A5BE-5D9C2195FFDA}" type="slidenum">
              <a:rPr lang="zh-CN" altLang="en-US" smtClean="0"/>
              <a:pPr/>
              <a:t>7</a:t>
            </a:fld>
            <a:endParaRPr lang="zh-CN" altLang="en-US" dirty="0"/>
          </a:p>
        </p:txBody>
      </p:sp>
      <p:sp>
        <p:nvSpPr>
          <p:cNvPr id="5" name="标题 4">
            <a:extLst>
              <a:ext uri="{FF2B5EF4-FFF2-40B4-BE49-F238E27FC236}">
                <a16:creationId xmlns:a16="http://schemas.microsoft.com/office/drawing/2014/main" id="{A1D9FDA0-A437-4079-B586-AC9AAFCA2421}"/>
              </a:ext>
            </a:extLst>
          </p:cNvPr>
          <p:cNvSpPr>
            <a:spLocks noGrp="1"/>
          </p:cNvSpPr>
          <p:nvPr>
            <p:ph type="title"/>
          </p:nvPr>
        </p:nvSpPr>
        <p:spPr/>
        <p:txBody>
          <a:bodyPr/>
          <a:lstStyle/>
          <a:p>
            <a:r>
              <a:rPr lang="en-US" altLang="zh-CN" dirty="0"/>
              <a:t>2. Motivation</a:t>
            </a:r>
            <a:endParaRPr lang="zh-CN" altLang="en-US" dirty="0"/>
          </a:p>
        </p:txBody>
      </p:sp>
      <p:pic>
        <p:nvPicPr>
          <p:cNvPr id="2" name="图形 1">
            <a:extLst>
              <a:ext uri="{FF2B5EF4-FFF2-40B4-BE49-F238E27FC236}">
                <a16:creationId xmlns:a16="http://schemas.microsoft.com/office/drawing/2014/main" id="{B7195726-37A9-6B12-8117-037C4560C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273" y="2249339"/>
            <a:ext cx="553946" cy="553946"/>
          </a:xfrm>
          <a:prstGeom prst="rect">
            <a:avLst/>
          </a:prstGeom>
        </p:spPr>
      </p:pic>
      <p:sp>
        <p:nvSpPr>
          <p:cNvPr id="7" name="箭头: V 形 6">
            <a:extLst>
              <a:ext uri="{FF2B5EF4-FFF2-40B4-BE49-F238E27FC236}">
                <a16:creationId xmlns:a16="http://schemas.microsoft.com/office/drawing/2014/main" id="{A51285CB-4C95-039A-834A-DE4CDDF18F54}"/>
              </a:ext>
            </a:extLst>
          </p:cNvPr>
          <p:cNvSpPr/>
          <p:nvPr/>
        </p:nvSpPr>
        <p:spPr>
          <a:xfrm>
            <a:off x="3836037" y="2341646"/>
            <a:ext cx="488030" cy="369332"/>
          </a:xfrm>
          <a:prstGeom prst="chevron">
            <a:avLst>
              <a:gd name="adj" fmla="val 472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a:extLst>
              <a:ext uri="{FF2B5EF4-FFF2-40B4-BE49-F238E27FC236}">
                <a16:creationId xmlns:a16="http://schemas.microsoft.com/office/drawing/2014/main" id="{86D0FFDD-C897-A0EA-6130-34EA15360240}"/>
              </a:ext>
            </a:extLst>
          </p:cNvPr>
          <p:cNvSpPr txBox="1"/>
          <p:nvPr/>
        </p:nvSpPr>
        <p:spPr>
          <a:xfrm>
            <a:off x="1971771" y="2295480"/>
            <a:ext cx="1802194" cy="461665"/>
          </a:xfrm>
          <a:prstGeom prst="rect">
            <a:avLst/>
          </a:prstGeom>
          <a:noFill/>
        </p:spPr>
        <p:txBody>
          <a:bodyPr wrap="square" rtlCol="0">
            <a:spAutoFit/>
          </a:bodyPr>
          <a:lstStyle/>
          <a:p>
            <a:r>
              <a:rPr lang="en-US" altLang="zh-CN" sz="2400" dirty="0"/>
              <a:t>Init/Creating</a:t>
            </a:r>
            <a:endParaRPr lang="zh-CN" altLang="en-US" sz="2400" dirty="0"/>
          </a:p>
        </p:txBody>
      </p:sp>
      <p:sp>
        <p:nvSpPr>
          <p:cNvPr id="9" name="文本框 8">
            <a:extLst>
              <a:ext uri="{FF2B5EF4-FFF2-40B4-BE49-F238E27FC236}">
                <a16:creationId xmlns:a16="http://schemas.microsoft.com/office/drawing/2014/main" id="{3870F96A-989F-BEA5-5067-35C1EF4EA1D8}"/>
              </a:ext>
            </a:extLst>
          </p:cNvPr>
          <p:cNvSpPr txBox="1"/>
          <p:nvPr/>
        </p:nvSpPr>
        <p:spPr>
          <a:xfrm>
            <a:off x="4417027" y="2295480"/>
            <a:ext cx="1269625" cy="461665"/>
          </a:xfrm>
          <a:prstGeom prst="rect">
            <a:avLst/>
          </a:prstGeom>
          <a:noFill/>
        </p:spPr>
        <p:txBody>
          <a:bodyPr wrap="square" rtlCol="0">
            <a:spAutoFit/>
          </a:bodyPr>
          <a:lstStyle/>
          <a:p>
            <a:r>
              <a:rPr lang="en-US" altLang="zh-CN" sz="2400" dirty="0"/>
              <a:t>Running</a:t>
            </a:r>
            <a:endParaRPr lang="zh-CN" altLang="en-US" sz="2400" dirty="0"/>
          </a:p>
        </p:txBody>
      </p:sp>
      <p:sp>
        <p:nvSpPr>
          <p:cNvPr id="11" name="文本框 10">
            <a:extLst>
              <a:ext uri="{FF2B5EF4-FFF2-40B4-BE49-F238E27FC236}">
                <a16:creationId xmlns:a16="http://schemas.microsoft.com/office/drawing/2014/main" id="{089308A3-7AC8-6D4F-D4DC-CF439C4D402D}"/>
              </a:ext>
            </a:extLst>
          </p:cNvPr>
          <p:cNvSpPr txBox="1"/>
          <p:nvPr/>
        </p:nvSpPr>
        <p:spPr>
          <a:xfrm>
            <a:off x="6356101" y="2295480"/>
            <a:ext cx="2553105" cy="461665"/>
          </a:xfrm>
          <a:prstGeom prst="rect">
            <a:avLst/>
          </a:prstGeom>
          <a:noFill/>
        </p:spPr>
        <p:txBody>
          <a:bodyPr wrap="square" rtlCol="0">
            <a:spAutoFit/>
          </a:bodyPr>
          <a:lstStyle/>
          <a:p>
            <a:r>
              <a:rPr lang="en-US" altLang="zh-CN" sz="2400" dirty="0"/>
              <a:t>Completed/Crash</a:t>
            </a:r>
            <a:endParaRPr lang="zh-CN" altLang="en-US" sz="2400" dirty="0"/>
          </a:p>
        </p:txBody>
      </p:sp>
      <p:sp>
        <p:nvSpPr>
          <p:cNvPr id="14" name="箭头: V 形 13">
            <a:extLst>
              <a:ext uri="{FF2B5EF4-FFF2-40B4-BE49-F238E27FC236}">
                <a16:creationId xmlns:a16="http://schemas.microsoft.com/office/drawing/2014/main" id="{D498DFA7-9F33-9983-EFCF-E8751200B479}"/>
              </a:ext>
            </a:extLst>
          </p:cNvPr>
          <p:cNvSpPr/>
          <p:nvPr/>
        </p:nvSpPr>
        <p:spPr>
          <a:xfrm>
            <a:off x="5697663" y="2341646"/>
            <a:ext cx="488030" cy="369332"/>
          </a:xfrm>
          <a:prstGeom prst="chevron">
            <a:avLst>
              <a:gd name="adj" fmla="val 472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4" name="组合 83">
            <a:extLst>
              <a:ext uri="{FF2B5EF4-FFF2-40B4-BE49-F238E27FC236}">
                <a16:creationId xmlns:a16="http://schemas.microsoft.com/office/drawing/2014/main" id="{50471C43-05A8-C3B6-9417-A04D24AF5856}"/>
              </a:ext>
            </a:extLst>
          </p:cNvPr>
          <p:cNvGrpSpPr/>
          <p:nvPr/>
        </p:nvGrpSpPr>
        <p:grpSpPr>
          <a:xfrm>
            <a:off x="1416171" y="3995481"/>
            <a:ext cx="4449819" cy="384048"/>
            <a:chOff x="1927533" y="4533961"/>
            <a:chExt cx="4449819" cy="384048"/>
          </a:xfrm>
        </p:grpSpPr>
        <p:grpSp>
          <p:nvGrpSpPr>
            <p:cNvPr id="80" name="组合 79">
              <a:extLst>
                <a:ext uri="{FF2B5EF4-FFF2-40B4-BE49-F238E27FC236}">
                  <a16:creationId xmlns:a16="http://schemas.microsoft.com/office/drawing/2014/main" id="{246C74FF-5CF7-DA86-2B31-84390DE87F63}"/>
                </a:ext>
              </a:extLst>
            </p:cNvPr>
            <p:cNvGrpSpPr/>
            <p:nvPr/>
          </p:nvGrpSpPr>
          <p:grpSpPr>
            <a:xfrm>
              <a:off x="3089181" y="4533961"/>
              <a:ext cx="964872" cy="384048"/>
              <a:chOff x="3089181" y="4533961"/>
              <a:chExt cx="964872" cy="384048"/>
            </a:xfrm>
          </p:grpSpPr>
          <p:pic>
            <p:nvPicPr>
              <p:cNvPr id="16" name="图形 15">
                <a:extLst>
                  <a:ext uri="{FF2B5EF4-FFF2-40B4-BE49-F238E27FC236}">
                    <a16:creationId xmlns:a16="http://schemas.microsoft.com/office/drawing/2014/main" id="{716CF158-6324-BF51-BF6B-9A6751A8F4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089181" y="4533961"/>
                <a:ext cx="384048" cy="384048"/>
              </a:xfrm>
              <a:prstGeom prst="rect">
                <a:avLst/>
              </a:prstGeom>
            </p:spPr>
          </p:pic>
          <p:pic>
            <p:nvPicPr>
              <p:cNvPr id="19" name="图形 18">
                <a:extLst>
                  <a:ext uri="{FF2B5EF4-FFF2-40B4-BE49-F238E27FC236}">
                    <a16:creationId xmlns:a16="http://schemas.microsoft.com/office/drawing/2014/main" id="{938F4326-D7A1-8248-E213-EF8D319828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670005" y="4533961"/>
                <a:ext cx="384048" cy="384048"/>
              </a:xfrm>
              <a:prstGeom prst="rect">
                <a:avLst/>
              </a:prstGeom>
            </p:spPr>
          </p:pic>
        </p:grpSp>
        <p:grpSp>
          <p:nvGrpSpPr>
            <p:cNvPr id="79" name="组合 78">
              <a:extLst>
                <a:ext uri="{FF2B5EF4-FFF2-40B4-BE49-F238E27FC236}">
                  <a16:creationId xmlns:a16="http://schemas.microsoft.com/office/drawing/2014/main" id="{2DC24361-34C5-29BE-DAB8-DE93F2B9A55D}"/>
                </a:ext>
              </a:extLst>
            </p:cNvPr>
            <p:cNvGrpSpPr/>
            <p:nvPr/>
          </p:nvGrpSpPr>
          <p:grpSpPr>
            <a:xfrm>
              <a:off x="1927533" y="4533961"/>
              <a:ext cx="964872" cy="384048"/>
              <a:chOff x="1927533" y="4533961"/>
              <a:chExt cx="964872" cy="384048"/>
            </a:xfrm>
          </p:grpSpPr>
          <p:pic>
            <p:nvPicPr>
              <p:cNvPr id="22" name="图形 21">
                <a:extLst>
                  <a:ext uri="{FF2B5EF4-FFF2-40B4-BE49-F238E27FC236}">
                    <a16:creationId xmlns:a16="http://schemas.microsoft.com/office/drawing/2014/main" id="{0CA52DB4-9C63-F0A0-4C27-51CF18A1E7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2508357" y="4533961"/>
                <a:ext cx="384048" cy="384048"/>
              </a:xfrm>
              <a:prstGeom prst="rect">
                <a:avLst/>
              </a:prstGeom>
            </p:spPr>
          </p:pic>
          <p:pic>
            <p:nvPicPr>
              <p:cNvPr id="25" name="图形 24">
                <a:extLst>
                  <a:ext uri="{FF2B5EF4-FFF2-40B4-BE49-F238E27FC236}">
                    <a16:creationId xmlns:a16="http://schemas.microsoft.com/office/drawing/2014/main" id="{698E019A-E58E-1E8F-DF6D-F9EAFA195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927533" y="4533961"/>
                <a:ext cx="384048" cy="384048"/>
              </a:xfrm>
              <a:prstGeom prst="rect">
                <a:avLst/>
              </a:prstGeom>
            </p:spPr>
          </p:pic>
        </p:grpSp>
        <p:grpSp>
          <p:nvGrpSpPr>
            <p:cNvPr id="81" name="组合 80">
              <a:extLst>
                <a:ext uri="{FF2B5EF4-FFF2-40B4-BE49-F238E27FC236}">
                  <a16:creationId xmlns:a16="http://schemas.microsoft.com/office/drawing/2014/main" id="{181CB51D-9CFF-733D-0B47-4FEE592286B7}"/>
                </a:ext>
              </a:extLst>
            </p:cNvPr>
            <p:cNvGrpSpPr/>
            <p:nvPr/>
          </p:nvGrpSpPr>
          <p:grpSpPr>
            <a:xfrm>
              <a:off x="4250829" y="4533961"/>
              <a:ext cx="2126523" cy="384048"/>
              <a:chOff x="4250829" y="4533961"/>
              <a:chExt cx="2126523" cy="384048"/>
            </a:xfrm>
          </p:grpSpPr>
          <p:pic>
            <p:nvPicPr>
              <p:cNvPr id="29" name="图形 28">
                <a:extLst>
                  <a:ext uri="{FF2B5EF4-FFF2-40B4-BE49-F238E27FC236}">
                    <a16:creationId xmlns:a16="http://schemas.microsoft.com/office/drawing/2014/main" id="{03879A5B-2E63-F935-E2A3-4362A5CAFA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412477" y="4533961"/>
                <a:ext cx="384048" cy="384048"/>
              </a:xfrm>
              <a:prstGeom prst="rect">
                <a:avLst/>
              </a:prstGeom>
            </p:spPr>
          </p:pic>
          <p:pic>
            <p:nvPicPr>
              <p:cNvPr id="32" name="图形 31">
                <a:extLst>
                  <a:ext uri="{FF2B5EF4-FFF2-40B4-BE49-F238E27FC236}">
                    <a16:creationId xmlns:a16="http://schemas.microsoft.com/office/drawing/2014/main" id="{61567027-6062-3CAD-E9CC-98573277BD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993304" y="4533961"/>
                <a:ext cx="384048" cy="384048"/>
              </a:xfrm>
              <a:prstGeom prst="rect">
                <a:avLst/>
              </a:prstGeom>
            </p:spPr>
          </p:pic>
          <p:pic>
            <p:nvPicPr>
              <p:cNvPr id="35" name="图形 34">
                <a:extLst>
                  <a:ext uri="{FF2B5EF4-FFF2-40B4-BE49-F238E27FC236}">
                    <a16:creationId xmlns:a16="http://schemas.microsoft.com/office/drawing/2014/main" id="{CB08A027-9081-921B-A5B5-BDC22C3AFB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831653" y="4533961"/>
                <a:ext cx="384048" cy="384048"/>
              </a:xfrm>
              <a:prstGeom prst="rect">
                <a:avLst/>
              </a:prstGeom>
            </p:spPr>
          </p:pic>
          <p:pic>
            <p:nvPicPr>
              <p:cNvPr id="38" name="图形 37">
                <a:extLst>
                  <a:ext uri="{FF2B5EF4-FFF2-40B4-BE49-F238E27FC236}">
                    <a16:creationId xmlns:a16="http://schemas.microsoft.com/office/drawing/2014/main" id="{790F0979-8F9A-9EF6-7274-AF813DBB1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250829" y="4533961"/>
                <a:ext cx="384048" cy="384048"/>
              </a:xfrm>
              <a:prstGeom prst="rect">
                <a:avLst/>
              </a:prstGeom>
            </p:spPr>
          </p:pic>
        </p:grpSp>
      </p:grpSp>
      <p:pic>
        <p:nvPicPr>
          <p:cNvPr id="41" name="图形 40">
            <a:extLst>
              <a:ext uri="{FF2B5EF4-FFF2-40B4-BE49-F238E27FC236}">
                <a16:creationId xmlns:a16="http://schemas.microsoft.com/office/drawing/2014/main" id="{79133890-52DE-8D6B-33DB-581019260E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865" y="3318611"/>
            <a:ext cx="384049" cy="384049"/>
          </a:xfrm>
          <a:prstGeom prst="rect">
            <a:avLst/>
          </a:prstGeom>
        </p:spPr>
      </p:pic>
      <p:pic>
        <p:nvPicPr>
          <p:cNvPr id="42" name="图形 41">
            <a:extLst>
              <a:ext uri="{FF2B5EF4-FFF2-40B4-BE49-F238E27FC236}">
                <a16:creationId xmlns:a16="http://schemas.microsoft.com/office/drawing/2014/main" id="{D2DCE990-D375-2E2E-3DC4-51AFCD6A38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8986" y="3318610"/>
            <a:ext cx="384049" cy="384049"/>
          </a:xfrm>
          <a:prstGeom prst="rect">
            <a:avLst/>
          </a:prstGeom>
        </p:spPr>
      </p:pic>
      <p:pic>
        <p:nvPicPr>
          <p:cNvPr id="43" name="图形 42">
            <a:extLst>
              <a:ext uri="{FF2B5EF4-FFF2-40B4-BE49-F238E27FC236}">
                <a16:creationId xmlns:a16="http://schemas.microsoft.com/office/drawing/2014/main" id="{58D84474-9530-4978-7194-12AB972C6B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6513" y="3318610"/>
            <a:ext cx="384049" cy="384049"/>
          </a:xfrm>
          <a:prstGeom prst="rect">
            <a:avLst/>
          </a:prstGeom>
        </p:spPr>
      </p:pic>
      <p:cxnSp>
        <p:nvCxnSpPr>
          <p:cNvPr id="45" name="直接连接符 44">
            <a:extLst>
              <a:ext uri="{FF2B5EF4-FFF2-40B4-BE49-F238E27FC236}">
                <a16:creationId xmlns:a16="http://schemas.microsoft.com/office/drawing/2014/main" id="{5076A620-ADE5-D12F-A7D5-5F096971773A}"/>
              </a:ext>
            </a:extLst>
          </p:cNvPr>
          <p:cNvCxnSpPr>
            <a:cxnSpLocks/>
            <a:stCxn id="41" idx="2"/>
            <a:endCxn id="25" idx="3"/>
          </p:cNvCxnSpPr>
          <p:nvPr/>
        </p:nvCxnSpPr>
        <p:spPr>
          <a:xfrm flipH="1">
            <a:off x="1608195" y="3702660"/>
            <a:ext cx="288695" cy="292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FA76914-15AC-59B7-24EE-03C9A8E5D40D}"/>
              </a:ext>
            </a:extLst>
          </p:cNvPr>
          <p:cNvCxnSpPr>
            <a:cxnSpLocks/>
            <a:stCxn id="41" idx="2"/>
            <a:endCxn id="22" idx="3"/>
          </p:cNvCxnSpPr>
          <p:nvPr/>
        </p:nvCxnSpPr>
        <p:spPr>
          <a:xfrm>
            <a:off x="1896890" y="3702660"/>
            <a:ext cx="292129" cy="292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CBF262C-4F4E-A106-CE12-350B7AC7EEA3}"/>
              </a:ext>
            </a:extLst>
          </p:cNvPr>
          <p:cNvCxnSpPr>
            <a:cxnSpLocks/>
            <a:stCxn id="43" idx="2"/>
            <a:endCxn id="16" idx="3"/>
          </p:cNvCxnSpPr>
          <p:nvPr/>
        </p:nvCxnSpPr>
        <p:spPr>
          <a:xfrm flipH="1">
            <a:off x="2769843" y="3702659"/>
            <a:ext cx="288695" cy="29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10D5A69-D956-EF12-6892-C7F2534E8D7D}"/>
              </a:ext>
            </a:extLst>
          </p:cNvPr>
          <p:cNvCxnSpPr>
            <a:cxnSpLocks/>
            <a:stCxn id="43" idx="2"/>
            <a:endCxn id="19" idx="3"/>
          </p:cNvCxnSpPr>
          <p:nvPr/>
        </p:nvCxnSpPr>
        <p:spPr>
          <a:xfrm>
            <a:off x="3058538" y="3702659"/>
            <a:ext cx="292129" cy="29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5880D9B-FC20-8EAE-D696-139C4D07EE1C}"/>
              </a:ext>
            </a:extLst>
          </p:cNvPr>
          <p:cNvCxnSpPr>
            <a:cxnSpLocks/>
            <a:stCxn id="42" idx="2"/>
            <a:endCxn id="38" idx="3"/>
          </p:cNvCxnSpPr>
          <p:nvPr/>
        </p:nvCxnSpPr>
        <p:spPr>
          <a:xfrm flipH="1">
            <a:off x="3931491" y="3702659"/>
            <a:ext cx="869520" cy="29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A7A4836F-478D-A072-FC49-886454784F11}"/>
              </a:ext>
            </a:extLst>
          </p:cNvPr>
          <p:cNvCxnSpPr>
            <a:cxnSpLocks/>
            <a:stCxn id="42" idx="2"/>
            <a:endCxn id="35" idx="3"/>
          </p:cNvCxnSpPr>
          <p:nvPr/>
        </p:nvCxnSpPr>
        <p:spPr>
          <a:xfrm flipH="1">
            <a:off x="4512315" y="3702659"/>
            <a:ext cx="288696" cy="29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C010BD4B-F1B1-32EE-3983-EBD9B063F47D}"/>
              </a:ext>
            </a:extLst>
          </p:cNvPr>
          <p:cNvCxnSpPr>
            <a:cxnSpLocks/>
            <a:stCxn id="42" idx="2"/>
            <a:endCxn id="29" idx="3"/>
          </p:cNvCxnSpPr>
          <p:nvPr/>
        </p:nvCxnSpPr>
        <p:spPr>
          <a:xfrm>
            <a:off x="4801011" y="3702659"/>
            <a:ext cx="292128" cy="29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9C77EF20-5E8F-8A74-006B-B9DAA8B64078}"/>
              </a:ext>
            </a:extLst>
          </p:cNvPr>
          <p:cNvCxnSpPr>
            <a:cxnSpLocks/>
            <a:stCxn id="42" idx="2"/>
            <a:endCxn id="32" idx="3"/>
          </p:cNvCxnSpPr>
          <p:nvPr/>
        </p:nvCxnSpPr>
        <p:spPr>
          <a:xfrm>
            <a:off x="4801011" y="3702659"/>
            <a:ext cx="872955" cy="292822"/>
          </a:xfrm>
          <a:prstGeom prst="line">
            <a:avLst/>
          </a:prstGeom>
        </p:spPr>
        <p:style>
          <a:lnRef idx="1">
            <a:schemeClr val="accent1"/>
          </a:lnRef>
          <a:fillRef idx="0">
            <a:schemeClr val="accent1"/>
          </a:fillRef>
          <a:effectRef idx="0">
            <a:schemeClr val="accent1"/>
          </a:effectRef>
          <a:fontRef idx="minor">
            <a:schemeClr val="tx1"/>
          </a:fontRef>
        </p:style>
      </p:cxnSp>
      <p:sp>
        <p:nvSpPr>
          <p:cNvPr id="85" name="文本框 84">
            <a:extLst>
              <a:ext uri="{FF2B5EF4-FFF2-40B4-BE49-F238E27FC236}">
                <a16:creationId xmlns:a16="http://schemas.microsoft.com/office/drawing/2014/main" id="{677C5A15-376C-6D71-4789-49DA39502519}"/>
              </a:ext>
            </a:extLst>
          </p:cNvPr>
          <p:cNvSpPr txBox="1"/>
          <p:nvPr/>
        </p:nvSpPr>
        <p:spPr>
          <a:xfrm>
            <a:off x="6094851" y="3955875"/>
            <a:ext cx="1802194" cy="461665"/>
          </a:xfrm>
          <a:prstGeom prst="rect">
            <a:avLst/>
          </a:prstGeom>
          <a:noFill/>
        </p:spPr>
        <p:txBody>
          <a:bodyPr wrap="square" rtlCol="0">
            <a:spAutoFit/>
          </a:bodyPr>
          <a:lstStyle/>
          <a:p>
            <a:r>
              <a:rPr lang="en-US" altLang="zh-CN" sz="2400" dirty="0"/>
              <a:t>Host RNICs</a:t>
            </a:r>
            <a:endParaRPr lang="zh-CN" altLang="en-US" sz="2400" dirty="0"/>
          </a:p>
        </p:txBody>
      </p:sp>
      <p:sp>
        <p:nvSpPr>
          <p:cNvPr id="86" name="文本框 85">
            <a:extLst>
              <a:ext uri="{FF2B5EF4-FFF2-40B4-BE49-F238E27FC236}">
                <a16:creationId xmlns:a16="http://schemas.microsoft.com/office/drawing/2014/main" id="{6E2D24DB-EACF-D7F6-E8FD-C52D8F91318D}"/>
              </a:ext>
            </a:extLst>
          </p:cNvPr>
          <p:cNvSpPr txBox="1"/>
          <p:nvPr/>
        </p:nvSpPr>
        <p:spPr>
          <a:xfrm>
            <a:off x="6096000" y="3279801"/>
            <a:ext cx="2917423" cy="461665"/>
          </a:xfrm>
          <a:prstGeom prst="rect">
            <a:avLst/>
          </a:prstGeom>
          <a:noFill/>
        </p:spPr>
        <p:txBody>
          <a:bodyPr wrap="square" rtlCol="0">
            <a:spAutoFit/>
          </a:bodyPr>
          <a:lstStyle/>
          <a:p>
            <a:r>
              <a:rPr lang="en-US" altLang="zh-CN" sz="2400" dirty="0"/>
              <a:t>Training Containers</a:t>
            </a:r>
            <a:endParaRPr lang="zh-CN" altLang="en-US" sz="2400" dirty="0"/>
          </a:p>
        </p:txBody>
      </p:sp>
      <p:sp>
        <p:nvSpPr>
          <p:cNvPr id="124" name="矩形 123">
            <a:extLst>
              <a:ext uri="{FF2B5EF4-FFF2-40B4-BE49-F238E27FC236}">
                <a16:creationId xmlns:a16="http://schemas.microsoft.com/office/drawing/2014/main" id="{42F380E6-F6E0-0E19-39C9-F1A410171B6E}"/>
              </a:ext>
            </a:extLst>
          </p:cNvPr>
          <p:cNvSpPr/>
          <p:nvPr/>
        </p:nvSpPr>
        <p:spPr>
          <a:xfrm>
            <a:off x="1294129" y="4982057"/>
            <a:ext cx="2933955" cy="369332"/>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矩形 124">
            <a:extLst>
              <a:ext uri="{FF2B5EF4-FFF2-40B4-BE49-F238E27FC236}">
                <a16:creationId xmlns:a16="http://schemas.microsoft.com/office/drawing/2014/main" id="{51E79953-6AB3-7D53-1DF9-7EDE530982DB}"/>
              </a:ext>
            </a:extLst>
          </p:cNvPr>
          <p:cNvSpPr/>
          <p:nvPr/>
        </p:nvSpPr>
        <p:spPr>
          <a:xfrm>
            <a:off x="1294129" y="5341097"/>
            <a:ext cx="2933955" cy="591332"/>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6" name="同侧圆角矩形 545">
            <a:extLst>
              <a:ext uri="{FF2B5EF4-FFF2-40B4-BE49-F238E27FC236}">
                <a16:creationId xmlns:a16="http://schemas.microsoft.com/office/drawing/2014/main" id="{7DEDBF70-7EDB-0CF5-8D48-73B5250757CD}"/>
              </a:ext>
            </a:extLst>
          </p:cNvPr>
          <p:cNvSpPr/>
          <p:nvPr/>
        </p:nvSpPr>
        <p:spPr>
          <a:xfrm rot="10800000">
            <a:off x="1294129" y="5919012"/>
            <a:ext cx="2933955" cy="430887"/>
          </a:xfrm>
          <a:prstGeom prst="round2SameRect">
            <a:avLst>
              <a:gd name="adj1" fmla="val 0"/>
              <a:gd name="adj2" fmla="val 0"/>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3" name="文本框 142">
            <a:extLst>
              <a:ext uri="{FF2B5EF4-FFF2-40B4-BE49-F238E27FC236}">
                <a16:creationId xmlns:a16="http://schemas.microsoft.com/office/drawing/2014/main" id="{6A067E7B-4F08-BE9D-67C4-AA3212364999}"/>
              </a:ext>
            </a:extLst>
          </p:cNvPr>
          <p:cNvSpPr txBox="1"/>
          <p:nvPr/>
        </p:nvSpPr>
        <p:spPr>
          <a:xfrm>
            <a:off x="1497835" y="5959006"/>
            <a:ext cx="2544015" cy="338554"/>
          </a:xfrm>
          <a:prstGeom prst="rect">
            <a:avLst/>
          </a:prstGeom>
          <a:noFill/>
        </p:spPr>
        <p:txBody>
          <a:bodyPr wrap="square" rtlCol="0">
            <a:spAutoFit/>
          </a:bodyPr>
          <a:lstStyle/>
          <a:p>
            <a:pPr algn="ctr"/>
            <a:r>
              <a:rPr kumimoji="1" lang="en-US" altLang="zh-CN" sz="1600" dirty="0">
                <a:latin typeface="Calibri" panose="020F0502020204030204" pitchFamily="34" charset="0"/>
                <a:cs typeface="Calibri" panose="020F0502020204030204" pitchFamily="34" charset="0"/>
              </a:rPr>
              <a:t>Underlay Flow Tables</a:t>
            </a:r>
            <a:endParaRPr kumimoji="1" lang="zh-CN" altLang="en-US" sz="1600" dirty="0">
              <a:latin typeface="Calibri" panose="020F0502020204030204" pitchFamily="34" charset="0"/>
              <a:cs typeface="Calibri" panose="020F0502020204030204" pitchFamily="34" charset="0"/>
            </a:endParaRPr>
          </a:p>
        </p:txBody>
      </p:sp>
      <p:sp>
        <p:nvSpPr>
          <p:cNvPr id="144" name="文本框 143">
            <a:extLst>
              <a:ext uri="{FF2B5EF4-FFF2-40B4-BE49-F238E27FC236}">
                <a16:creationId xmlns:a16="http://schemas.microsoft.com/office/drawing/2014/main" id="{49CC009E-A63A-8528-3A33-939FE65BCE77}"/>
              </a:ext>
            </a:extLst>
          </p:cNvPr>
          <p:cNvSpPr txBox="1"/>
          <p:nvPr/>
        </p:nvSpPr>
        <p:spPr>
          <a:xfrm>
            <a:off x="2598401" y="5362539"/>
            <a:ext cx="325410" cy="120418"/>
          </a:xfrm>
          <a:prstGeom prst="rect">
            <a:avLst/>
          </a:prstGeom>
          <a:noFill/>
        </p:spPr>
        <p:txBody>
          <a:bodyPr wrap="none" lIns="0" tIns="0" rIns="0" bIns="0" rtlCol="0">
            <a:spAutoFit/>
          </a:bodyPr>
          <a:lstStyle/>
          <a:p>
            <a:pPr algn="ctr">
              <a:lnSpc>
                <a:spcPts val="860"/>
              </a:lnSpc>
            </a:pPr>
            <a:r>
              <a:rPr kumimoji="1" lang="en-US" altLang="zh-CN" sz="1000" i="1" dirty="0">
                <a:latin typeface="Calibri" panose="020F0502020204030204" pitchFamily="34" charset="0"/>
                <a:cs typeface="Calibri" panose="020F0502020204030204" pitchFamily="34" charset="0"/>
              </a:rPr>
              <a:t>vPorts</a:t>
            </a:r>
            <a:endParaRPr kumimoji="1" lang="zh-CN" altLang="en-US" sz="1000" i="1" dirty="0">
              <a:latin typeface="Calibri" panose="020F0502020204030204" pitchFamily="34" charset="0"/>
              <a:cs typeface="Calibri" panose="020F0502020204030204" pitchFamily="34" charset="0"/>
            </a:endParaRPr>
          </a:p>
        </p:txBody>
      </p:sp>
      <p:grpSp>
        <p:nvGrpSpPr>
          <p:cNvPr id="145" name="组合 144">
            <a:extLst>
              <a:ext uri="{FF2B5EF4-FFF2-40B4-BE49-F238E27FC236}">
                <a16:creationId xmlns:a16="http://schemas.microsoft.com/office/drawing/2014/main" id="{F11A0F98-5A95-2BA6-3D66-D4A30C012799}"/>
              </a:ext>
            </a:extLst>
          </p:cNvPr>
          <p:cNvGrpSpPr/>
          <p:nvPr/>
        </p:nvGrpSpPr>
        <p:grpSpPr>
          <a:xfrm flipV="1">
            <a:off x="1609200" y="5342561"/>
            <a:ext cx="2306600" cy="128017"/>
            <a:chOff x="2867516" y="4263590"/>
            <a:chExt cx="2306600" cy="128017"/>
          </a:xfrm>
        </p:grpSpPr>
        <p:sp>
          <p:nvSpPr>
            <p:cNvPr id="146" name="矩形 145">
              <a:extLst>
                <a:ext uri="{FF2B5EF4-FFF2-40B4-BE49-F238E27FC236}">
                  <a16:creationId xmlns:a16="http://schemas.microsoft.com/office/drawing/2014/main" id="{E0DB1148-693B-D442-C4C9-37F6B72B06F6}"/>
                </a:ext>
              </a:extLst>
            </p:cNvPr>
            <p:cNvSpPr/>
            <p:nvPr/>
          </p:nvSpPr>
          <p:spPr>
            <a:xfrm>
              <a:off x="2867516"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7" name="矩形 146">
              <a:extLst>
                <a:ext uri="{FF2B5EF4-FFF2-40B4-BE49-F238E27FC236}">
                  <a16:creationId xmlns:a16="http://schemas.microsoft.com/office/drawing/2014/main" id="{A4E9DC41-2BC2-D6A6-B98F-5C0E7EB85E3A}"/>
                </a:ext>
              </a:extLst>
            </p:cNvPr>
            <p:cNvSpPr/>
            <p:nvPr/>
          </p:nvSpPr>
          <p:spPr>
            <a:xfrm>
              <a:off x="3243866"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8" name="矩形 147">
              <a:extLst>
                <a:ext uri="{FF2B5EF4-FFF2-40B4-BE49-F238E27FC236}">
                  <a16:creationId xmlns:a16="http://schemas.microsoft.com/office/drawing/2014/main" id="{D22B25C1-7DC0-7518-BA29-1F2531FC3A0E}"/>
                </a:ext>
              </a:extLst>
            </p:cNvPr>
            <p:cNvSpPr/>
            <p:nvPr/>
          </p:nvSpPr>
          <p:spPr>
            <a:xfrm>
              <a:off x="3614638"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9" name="矩形 148">
              <a:extLst>
                <a:ext uri="{FF2B5EF4-FFF2-40B4-BE49-F238E27FC236}">
                  <a16:creationId xmlns:a16="http://schemas.microsoft.com/office/drawing/2014/main" id="{2DD504A7-71F7-911F-1C6F-50CEAA5B6F05}"/>
                </a:ext>
              </a:extLst>
            </p:cNvPr>
            <p:cNvSpPr/>
            <p:nvPr/>
          </p:nvSpPr>
          <p:spPr>
            <a:xfrm>
              <a:off x="4674170"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0" name="矩形 149">
              <a:extLst>
                <a:ext uri="{FF2B5EF4-FFF2-40B4-BE49-F238E27FC236}">
                  <a16:creationId xmlns:a16="http://schemas.microsoft.com/office/drawing/2014/main" id="{2ED439D8-9B80-A57A-5F8C-374D1A8A7256}"/>
                </a:ext>
              </a:extLst>
            </p:cNvPr>
            <p:cNvSpPr/>
            <p:nvPr/>
          </p:nvSpPr>
          <p:spPr>
            <a:xfrm>
              <a:off x="4293399"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1" name="矩形 150">
              <a:extLst>
                <a:ext uri="{FF2B5EF4-FFF2-40B4-BE49-F238E27FC236}">
                  <a16:creationId xmlns:a16="http://schemas.microsoft.com/office/drawing/2014/main" id="{ACBEC7D2-0690-2170-ED50-E3B1D9432EDD}"/>
                </a:ext>
              </a:extLst>
            </p:cNvPr>
            <p:cNvSpPr/>
            <p:nvPr/>
          </p:nvSpPr>
          <p:spPr>
            <a:xfrm>
              <a:off x="5046099"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71" name="文本框 170">
            <a:extLst>
              <a:ext uri="{FF2B5EF4-FFF2-40B4-BE49-F238E27FC236}">
                <a16:creationId xmlns:a16="http://schemas.microsoft.com/office/drawing/2014/main" id="{192CD26A-F0F6-2042-FD53-9222B6F801D6}"/>
              </a:ext>
            </a:extLst>
          </p:cNvPr>
          <p:cNvSpPr txBox="1"/>
          <p:nvPr/>
        </p:nvSpPr>
        <p:spPr>
          <a:xfrm>
            <a:off x="1606301" y="5467486"/>
            <a:ext cx="2401941"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Virtual Switch Flow Tables</a:t>
            </a:r>
            <a:endParaRPr kumimoji="1" lang="zh-CN" altLang="en-US" sz="1600" dirty="0">
              <a:latin typeface="Calibri" panose="020F0502020204030204" pitchFamily="34" charset="0"/>
              <a:cs typeface="Calibri" panose="020F0502020204030204" pitchFamily="34" charset="0"/>
            </a:endParaRPr>
          </a:p>
        </p:txBody>
      </p:sp>
      <p:sp>
        <p:nvSpPr>
          <p:cNvPr id="173" name="文本框 172">
            <a:extLst>
              <a:ext uri="{FF2B5EF4-FFF2-40B4-BE49-F238E27FC236}">
                <a16:creationId xmlns:a16="http://schemas.microsoft.com/office/drawing/2014/main" id="{3908A34E-DF92-931E-92A0-C175BE8872DC}"/>
              </a:ext>
            </a:extLst>
          </p:cNvPr>
          <p:cNvSpPr txBox="1"/>
          <p:nvPr/>
        </p:nvSpPr>
        <p:spPr>
          <a:xfrm>
            <a:off x="2598401" y="5797857"/>
            <a:ext cx="325410" cy="120418"/>
          </a:xfrm>
          <a:prstGeom prst="rect">
            <a:avLst/>
          </a:prstGeom>
          <a:noFill/>
        </p:spPr>
        <p:txBody>
          <a:bodyPr wrap="none" lIns="0" tIns="0" rIns="0" bIns="0" rtlCol="0">
            <a:spAutoFit/>
          </a:bodyPr>
          <a:lstStyle/>
          <a:p>
            <a:pPr algn="ctr">
              <a:lnSpc>
                <a:spcPts val="860"/>
              </a:lnSpc>
            </a:pPr>
            <a:r>
              <a:rPr kumimoji="1" lang="en-US" altLang="zh-CN" sz="1000" i="1" dirty="0">
                <a:latin typeface="Calibri" panose="020F0502020204030204" pitchFamily="34" charset="0"/>
                <a:cs typeface="Calibri" panose="020F0502020204030204" pitchFamily="34" charset="0"/>
              </a:rPr>
              <a:t>vPorts</a:t>
            </a:r>
            <a:endParaRPr kumimoji="1" lang="zh-CN" altLang="en-US" sz="1000" i="1" dirty="0">
              <a:latin typeface="Calibri" panose="020F0502020204030204" pitchFamily="34" charset="0"/>
              <a:cs typeface="Calibri" panose="020F0502020204030204" pitchFamily="34" charset="0"/>
            </a:endParaRPr>
          </a:p>
        </p:txBody>
      </p:sp>
      <p:sp>
        <p:nvSpPr>
          <p:cNvPr id="174" name="文本框 173">
            <a:extLst>
              <a:ext uri="{FF2B5EF4-FFF2-40B4-BE49-F238E27FC236}">
                <a16:creationId xmlns:a16="http://schemas.microsoft.com/office/drawing/2014/main" id="{112A6AD5-E689-047E-01EE-D48B2CD9A07B}"/>
              </a:ext>
            </a:extLst>
          </p:cNvPr>
          <p:cNvSpPr txBox="1"/>
          <p:nvPr/>
        </p:nvSpPr>
        <p:spPr>
          <a:xfrm>
            <a:off x="2340574" y="4984448"/>
            <a:ext cx="841064" cy="338554"/>
          </a:xfrm>
          <a:prstGeom prst="rect">
            <a:avLst/>
          </a:prstGeom>
          <a:noFill/>
        </p:spPr>
        <p:txBody>
          <a:bodyPr wrap="none" rtlCol="0">
            <a:spAutoFit/>
          </a:bodyPr>
          <a:lstStyle/>
          <a:p>
            <a:pPr algn="ctr"/>
            <a:r>
              <a:rPr kumimoji="1" lang="en-US" altLang="zh-CN" sz="1600" dirty="0">
                <a:latin typeface="Calibri" panose="020F0502020204030204" pitchFamily="34" charset="0"/>
                <a:cs typeface="Calibri" panose="020F0502020204030204" pitchFamily="34" charset="0"/>
              </a:rPr>
              <a:t>Overlay</a:t>
            </a:r>
            <a:endParaRPr kumimoji="1" lang="zh-CN" altLang="en-US" sz="1600" dirty="0">
              <a:latin typeface="Calibri" panose="020F0502020204030204" pitchFamily="34" charset="0"/>
              <a:cs typeface="Calibri" panose="020F0502020204030204" pitchFamily="34" charset="0"/>
            </a:endParaRPr>
          </a:p>
        </p:txBody>
      </p:sp>
      <p:grpSp>
        <p:nvGrpSpPr>
          <p:cNvPr id="175" name="组合 174">
            <a:extLst>
              <a:ext uri="{FF2B5EF4-FFF2-40B4-BE49-F238E27FC236}">
                <a16:creationId xmlns:a16="http://schemas.microsoft.com/office/drawing/2014/main" id="{F5E89EA9-28D8-267F-4796-301DD848F4FD}"/>
              </a:ext>
            </a:extLst>
          </p:cNvPr>
          <p:cNvGrpSpPr/>
          <p:nvPr/>
        </p:nvGrpSpPr>
        <p:grpSpPr>
          <a:xfrm flipV="1">
            <a:off x="1606300" y="5789729"/>
            <a:ext cx="2306600" cy="128017"/>
            <a:chOff x="2867516" y="4263590"/>
            <a:chExt cx="2306600" cy="128017"/>
          </a:xfrm>
        </p:grpSpPr>
        <p:sp>
          <p:nvSpPr>
            <p:cNvPr id="176" name="矩形 175">
              <a:extLst>
                <a:ext uri="{FF2B5EF4-FFF2-40B4-BE49-F238E27FC236}">
                  <a16:creationId xmlns:a16="http://schemas.microsoft.com/office/drawing/2014/main" id="{8140E72A-31A3-E7E6-E47F-A0B2D41661C6}"/>
                </a:ext>
              </a:extLst>
            </p:cNvPr>
            <p:cNvSpPr/>
            <p:nvPr/>
          </p:nvSpPr>
          <p:spPr>
            <a:xfrm>
              <a:off x="2867516"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7" name="矩形 176">
              <a:extLst>
                <a:ext uri="{FF2B5EF4-FFF2-40B4-BE49-F238E27FC236}">
                  <a16:creationId xmlns:a16="http://schemas.microsoft.com/office/drawing/2014/main" id="{F56C311A-8490-359C-FD5A-6B0144E55813}"/>
                </a:ext>
              </a:extLst>
            </p:cNvPr>
            <p:cNvSpPr/>
            <p:nvPr/>
          </p:nvSpPr>
          <p:spPr>
            <a:xfrm>
              <a:off x="3243866"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8" name="矩形 177">
              <a:extLst>
                <a:ext uri="{FF2B5EF4-FFF2-40B4-BE49-F238E27FC236}">
                  <a16:creationId xmlns:a16="http://schemas.microsoft.com/office/drawing/2014/main" id="{27126436-11F6-15AD-E4D3-4C3540504C4C}"/>
                </a:ext>
              </a:extLst>
            </p:cNvPr>
            <p:cNvSpPr/>
            <p:nvPr/>
          </p:nvSpPr>
          <p:spPr>
            <a:xfrm>
              <a:off x="3614638"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9" name="矩形 178">
              <a:extLst>
                <a:ext uri="{FF2B5EF4-FFF2-40B4-BE49-F238E27FC236}">
                  <a16:creationId xmlns:a16="http://schemas.microsoft.com/office/drawing/2014/main" id="{D5817CC9-4D67-C44F-7164-CDA4C1793C8B}"/>
                </a:ext>
              </a:extLst>
            </p:cNvPr>
            <p:cNvSpPr/>
            <p:nvPr/>
          </p:nvSpPr>
          <p:spPr>
            <a:xfrm>
              <a:off x="4674170"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0" name="矩形 179">
              <a:extLst>
                <a:ext uri="{FF2B5EF4-FFF2-40B4-BE49-F238E27FC236}">
                  <a16:creationId xmlns:a16="http://schemas.microsoft.com/office/drawing/2014/main" id="{BD9967AC-EF5B-8A3F-86B6-ED9669C5114A}"/>
                </a:ext>
              </a:extLst>
            </p:cNvPr>
            <p:cNvSpPr/>
            <p:nvPr/>
          </p:nvSpPr>
          <p:spPr>
            <a:xfrm>
              <a:off x="4293399"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1" name="矩形 180">
              <a:extLst>
                <a:ext uri="{FF2B5EF4-FFF2-40B4-BE49-F238E27FC236}">
                  <a16:creationId xmlns:a16="http://schemas.microsoft.com/office/drawing/2014/main" id="{72D3696C-1C65-AF89-3FBE-26361313A807}"/>
                </a:ext>
              </a:extLst>
            </p:cNvPr>
            <p:cNvSpPr/>
            <p:nvPr/>
          </p:nvSpPr>
          <p:spPr>
            <a:xfrm>
              <a:off x="5046099" y="4263590"/>
              <a:ext cx="128017" cy="128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2" name="文本框 181">
            <a:extLst>
              <a:ext uri="{FF2B5EF4-FFF2-40B4-BE49-F238E27FC236}">
                <a16:creationId xmlns:a16="http://schemas.microsoft.com/office/drawing/2014/main" id="{11E6A99A-4B8B-1068-4EB4-AFBDBF397656}"/>
              </a:ext>
            </a:extLst>
          </p:cNvPr>
          <p:cNvSpPr txBox="1"/>
          <p:nvPr/>
        </p:nvSpPr>
        <p:spPr>
          <a:xfrm>
            <a:off x="4576651" y="5501897"/>
            <a:ext cx="1864789" cy="338554"/>
          </a:xfrm>
          <a:prstGeom prst="rect">
            <a:avLst/>
          </a:prstGeom>
          <a:noFill/>
        </p:spPr>
        <p:txBody>
          <a:bodyPr wrap="square" rtlCol="0">
            <a:spAutoFit/>
          </a:bodyPr>
          <a:lstStyle/>
          <a:p>
            <a:r>
              <a:rPr lang="en-US" altLang="zh-CN" sz="1600" dirty="0"/>
              <a:t>Flow Offloading</a:t>
            </a:r>
            <a:endParaRPr lang="zh-CN" altLang="en-US" sz="1600" dirty="0"/>
          </a:p>
        </p:txBody>
      </p:sp>
      <p:sp>
        <p:nvSpPr>
          <p:cNvPr id="183" name="箭头: 下 182">
            <a:extLst>
              <a:ext uri="{FF2B5EF4-FFF2-40B4-BE49-F238E27FC236}">
                <a16:creationId xmlns:a16="http://schemas.microsoft.com/office/drawing/2014/main" id="{069ACDE5-572E-7C8E-1C73-D630875E95BD}"/>
              </a:ext>
            </a:extLst>
          </p:cNvPr>
          <p:cNvSpPr/>
          <p:nvPr/>
        </p:nvSpPr>
        <p:spPr>
          <a:xfrm>
            <a:off x="4308759" y="5488612"/>
            <a:ext cx="187217" cy="365125"/>
          </a:xfrm>
          <a:prstGeom prst="downArrow">
            <a:avLst/>
          </a:prstGeom>
          <a:gradFill>
            <a:gsLst>
              <a:gs pos="0">
                <a:schemeClr val="accent1">
                  <a:lumMod val="75000"/>
                </a:schemeClr>
              </a:gs>
              <a:gs pos="100000">
                <a:schemeClr val="accent6">
                  <a:lumMod val="60000"/>
                  <a:lumOff val="40000"/>
                </a:schemeClr>
              </a:gs>
            </a:gsLst>
            <a:lin ang="5400000" scaled="1"/>
          </a:gra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98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 grpId="0" animBg="1"/>
      <p:bldP spid="8" grpId="0"/>
      <p:bldP spid="9" grpId="0"/>
      <p:bldP spid="11" grpId="0"/>
      <p:bldP spid="14" grpId="0" animBg="1"/>
      <p:bldP spid="85" grpId="0"/>
      <p:bldP spid="86" grpId="0"/>
      <p:bldP spid="124" grpId="0" animBg="1"/>
      <p:bldP spid="125" grpId="0" animBg="1"/>
      <p:bldP spid="126" grpId="0" animBg="1"/>
      <p:bldP spid="143" grpId="0"/>
      <p:bldP spid="144" grpId="0"/>
      <p:bldP spid="171" grpId="0"/>
      <p:bldP spid="173" grpId="0"/>
      <p:bldP spid="174" grpId="0"/>
      <p:bldP spid="182" grpId="0"/>
      <p:bldP spid="1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E069-B9D2-2A75-C9CB-DA0A134AB52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B2BCF5C-1F71-6704-35CB-B36B51E42E22}"/>
              </a:ext>
            </a:extLst>
          </p:cNvPr>
          <p:cNvSpPr>
            <a:spLocks noGrp="1"/>
          </p:cNvSpPr>
          <p:nvPr>
            <p:ph idx="1"/>
          </p:nvPr>
        </p:nvSpPr>
        <p:spPr>
          <a:xfrm>
            <a:off x="325967" y="1057387"/>
            <a:ext cx="11540067" cy="5550647"/>
          </a:xfrm>
        </p:spPr>
        <p:txBody>
          <a:bodyPr>
            <a:normAutofit/>
          </a:bodyPr>
          <a:lstStyle/>
          <a:p>
            <a:r>
              <a:rPr lang="en-US" altLang="zh-CN" dirty="0"/>
              <a:t>High dynamics of containers</a:t>
            </a:r>
          </a:p>
          <a:p>
            <a:pPr lvl="1"/>
            <a:r>
              <a:rPr lang="en-US" altLang="zh-CN" dirty="0"/>
              <a:t>Over </a:t>
            </a:r>
            <a:r>
              <a:rPr lang="en-US" altLang="zh-CN" b="1" dirty="0">
                <a:solidFill>
                  <a:srgbClr val="C00000"/>
                </a:solidFill>
              </a:rPr>
              <a:t>50%</a:t>
            </a:r>
            <a:r>
              <a:rPr lang="en-US" altLang="zh-CN" dirty="0"/>
              <a:t> of training containers have a lifetime of less than </a:t>
            </a:r>
            <a:r>
              <a:rPr lang="en-US" altLang="zh-CN" b="1" dirty="0">
                <a:solidFill>
                  <a:srgbClr val="0070C0"/>
                </a:solidFill>
              </a:rPr>
              <a:t>60</a:t>
            </a:r>
            <a:r>
              <a:rPr lang="en-US" altLang="zh-CN" dirty="0"/>
              <a:t> </a:t>
            </a:r>
            <a:r>
              <a:rPr lang="en-US" altLang="zh-CN" b="1" dirty="0">
                <a:solidFill>
                  <a:srgbClr val="0070C0"/>
                </a:solidFill>
              </a:rPr>
              <a:t>minutes</a:t>
            </a:r>
          </a:p>
          <a:p>
            <a:pPr lvl="1"/>
            <a:r>
              <a:rPr lang="en-US" altLang="zh-CN" dirty="0"/>
              <a:t>Containers with </a:t>
            </a:r>
            <a:r>
              <a:rPr lang="en-US" altLang="zh-CN" b="1" dirty="0">
                <a:solidFill>
                  <a:srgbClr val="7030A0"/>
                </a:solidFill>
              </a:rPr>
              <a:t>higher-end</a:t>
            </a:r>
            <a:r>
              <a:rPr lang="en-US" altLang="zh-CN" dirty="0"/>
              <a:t> configurations have a </a:t>
            </a:r>
            <a:r>
              <a:rPr lang="en-US" altLang="zh-CN" b="1" dirty="0">
                <a:solidFill>
                  <a:srgbClr val="00B050"/>
                </a:solidFill>
              </a:rPr>
              <a:t>longer lifetime</a:t>
            </a:r>
          </a:p>
        </p:txBody>
      </p:sp>
      <p:sp>
        <p:nvSpPr>
          <p:cNvPr id="3" name="灯片编号占位符 2">
            <a:extLst>
              <a:ext uri="{FF2B5EF4-FFF2-40B4-BE49-F238E27FC236}">
                <a16:creationId xmlns:a16="http://schemas.microsoft.com/office/drawing/2014/main" id="{8B007B16-6575-F229-96BB-75992DB9C013}"/>
              </a:ext>
            </a:extLst>
          </p:cNvPr>
          <p:cNvSpPr>
            <a:spLocks noGrp="1"/>
          </p:cNvSpPr>
          <p:nvPr>
            <p:ph type="sldNum" sz="quarter" idx="12"/>
          </p:nvPr>
        </p:nvSpPr>
        <p:spPr/>
        <p:txBody>
          <a:bodyPr/>
          <a:lstStyle/>
          <a:p>
            <a:fld id="{84BCC322-D5A9-47A8-A5BE-5D9C2195FFDA}" type="slidenum">
              <a:rPr lang="zh-CN" altLang="en-US" smtClean="0"/>
              <a:pPr/>
              <a:t>8</a:t>
            </a:fld>
            <a:endParaRPr lang="zh-CN" altLang="en-US" dirty="0"/>
          </a:p>
        </p:txBody>
      </p:sp>
      <p:sp>
        <p:nvSpPr>
          <p:cNvPr id="5" name="标题 4">
            <a:extLst>
              <a:ext uri="{FF2B5EF4-FFF2-40B4-BE49-F238E27FC236}">
                <a16:creationId xmlns:a16="http://schemas.microsoft.com/office/drawing/2014/main" id="{DD1AE1F6-5110-2BE5-6397-FA75A5FEA836}"/>
              </a:ext>
            </a:extLst>
          </p:cNvPr>
          <p:cNvSpPr>
            <a:spLocks noGrp="1"/>
          </p:cNvSpPr>
          <p:nvPr>
            <p:ph type="title"/>
          </p:nvPr>
        </p:nvSpPr>
        <p:spPr/>
        <p:txBody>
          <a:bodyPr/>
          <a:lstStyle/>
          <a:p>
            <a:r>
              <a:rPr lang="en-US" altLang="zh-CN" dirty="0"/>
              <a:t>2. Motivation</a:t>
            </a:r>
            <a:endParaRPr lang="zh-CN" altLang="en-US" dirty="0"/>
          </a:p>
        </p:txBody>
      </p:sp>
      <p:pic>
        <p:nvPicPr>
          <p:cNvPr id="12" name="图片 11">
            <a:extLst>
              <a:ext uri="{FF2B5EF4-FFF2-40B4-BE49-F238E27FC236}">
                <a16:creationId xmlns:a16="http://schemas.microsoft.com/office/drawing/2014/main" id="{035AC413-D101-24EB-C850-AB467A720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499" y="3357129"/>
            <a:ext cx="3807701" cy="2769237"/>
          </a:xfrm>
          <a:prstGeom prst="rect">
            <a:avLst/>
          </a:prstGeom>
        </p:spPr>
      </p:pic>
      <p:pic>
        <p:nvPicPr>
          <p:cNvPr id="14" name="图片 13">
            <a:extLst>
              <a:ext uri="{FF2B5EF4-FFF2-40B4-BE49-F238E27FC236}">
                <a16:creationId xmlns:a16="http://schemas.microsoft.com/office/drawing/2014/main" id="{0B7766BE-7BDE-7B0F-B696-A7945F162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1" y="3357129"/>
            <a:ext cx="3906524" cy="2841108"/>
          </a:xfrm>
          <a:prstGeom prst="rect">
            <a:avLst/>
          </a:prstGeom>
        </p:spPr>
      </p:pic>
    </p:spTree>
    <p:extLst>
      <p:ext uri="{BB962C8B-B14F-4D97-AF65-F5344CB8AC3E}">
        <p14:creationId xmlns:p14="http://schemas.microsoft.com/office/powerpoint/2010/main" val="72577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7FEE-B688-F7C4-8CEA-35CE6C1A2A00}"/>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9CDE60A9-83A7-8F8B-8397-B75F8CBD2A90}"/>
              </a:ext>
            </a:extLst>
          </p:cNvPr>
          <p:cNvSpPr>
            <a:spLocks noGrp="1"/>
          </p:cNvSpPr>
          <p:nvPr>
            <p:ph idx="1"/>
          </p:nvPr>
        </p:nvSpPr>
        <p:spPr>
          <a:xfrm>
            <a:off x="325967" y="1057387"/>
            <a:ext cx="11540067" cy="5550647"/>
          </a:xfrm>
        </p:spPr>
        <p:txBody>
          <a:bodyPr>
            <a:normAutofit/>
          </a:bodyPr>
          <a:lstStyle/>
          <a:p>
            <a:r>
              <a:rPr lang="en-US" altLang="zh-CN" dirty="0"/>
              <a:t>High dynamics of containers</a:t>
            </a:r>
          </a:p>
          <a:p>
            <a:pPr lvl="1"/>
            <a:r>
              <a:rPr lang="en-US" altLang="zh-CN" dirty="0"/>
              <a:t>Containers in the same training task suffers </a:t>
            </a:r>
            <a:r>
              <a:rPr lang="en-US" altLang="zh-CN" b="1" dirty="0">
                <a:solidFill>
                  <a:srgbClr val="7030A0"/>
                </a:solidFill>
              </a:rPr>
              <a:t>minute-level time lag </a:t>
            </a:r>
            <a:r>
              <a:rPr lang="en-US" altLang="zh-CN" dirty="0"/>
              <a:t>in state synchronizations</a:t>
            </a:r>
          </a:p>
          <a:p>
            <a:pPr lvl="1"/>
            <a:r>
              <a:rPr lang="en-US" altLang="zh-CN" dirty="0"/>
              <a:t>The longest time lag reaches </a:t>
            </a:r>
            <a:r>
              <a:rPr lang="en-US" altLang="zh-CN" b="1" dirty="0">
                <a:solidFill>
                  <a:srgbClr val="0070C0"/>
                </a:solidFill>
              </a:rPr>
              <a:t>10 minutes</a:t>
            </a:r>
          </a:p>
        </p:txBody>
      </p:sp>
      <p:sp>
        <p:nvSpPr>
          <p:cNvPr id="3" name="灯片编号占位符 2">
            <a:extLst>
              <a:ext uri="{FF2B5EF4-FFF2-40B4-BE49-F238E27FC236}">
                <a16:creationId xmlns:a16="http://schemas.microsoft.com/office/drawing/2014/main" id="{FEB868EE-FB39-39ED-BF06-85E52E654090}"/>
              </a:ext>
            </a:extLst>
          </p:cNvPr>
          <p:cNvSpPr>
            <a:spLocks noGrp="1"/>
          </p:cNvSpPr>
          <p:nvPr>
            <p:ph type="sldNum" sz="quarter" idx="12"/>
          </p:nvPr>
        </p:nvSpPr>
        <p:spPr/>
        <p:txBody>
          <a:bodyPr/>
          <a:lstStyle/>
          <a:p>
            <a:fld id="{84BCC322-D5A9-47A8-A5BE-5D9C2195FFDA}" type="slidenum">
              <a:rPr lang="zh-CN" altLang="en-US" smtClean="0"/>
              <a:pPr/>
              <a:t>9</a:t>
            </a:fld>
            <a:endParaRPr lang="zh-CN" altLang="en-US" dirty="0"/>
          </a:p>
        </p:txBody>
      </p:sp>
      <p:sp>
        <p:nvSpPr>
          <p:cNvPr id="5" name="标题 4">
            <a:extLst>
              <a:ext uri="{FF2B5EF4-FFF2-40B4-BE49-F238E27FC236}">
                <a16:creationId xmlns:a16="http://schemas.microsoft.com/office/drawing/2014/main" id="{64F38320-24BB-F3D1-ABB8-A223A00FD054}"/>
              </a:ext>
            </a:extLst>
          </p:cNvPr>
          <p:cNvSpPr>
            <a:spLocks noGrp="1"/>
          </p:cNvSpPr>
          <p:nvPr>
            <p:ph type="title"/>
          </p:nvPr>
        </p:nvSpPr>
        <p:spPr/>
        <p:txBody>
          <a:bodyPr/>
          <a:lstStyle/>
          <a:p>
            <a:r>
              <a:rPr lang="en-US" altLang="zh-CN" dirty="0"/>
              <a:t>2. Motivation</a:t>
            </a:r>
            <a:endParaRPr lang="zh-CN" altLang="en-US" dirty="0"/>
          </a:p>
        </p:txBody>
      </p:sp>
      <p:pic>
        <p:nvPicPr>
          <p:cNvPr id="4" name="图片 3">
            <a:extLst>
              <a:ext uri="{FF2B5EF4-FFF2-40B4-BE49-F238E27FC236}">
                <a16:creationId xmlns:a16="http://schemas.microsoft.com/office/drawing/2014/main" id="{DB7E1E58-3FAD-776A-9318-FE1500158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861" y="3363278"/>
            <a:ext cx="4115477" cy="2993074"/>
          </a:xfrm>
          <a:prstGeom prst="rect">
            <a:avLst/>
          </a:prstGeom>
        </p:spPr>
      </p:pic>
      <p:pic>
        <p:nvPicPr>
          <p:cNvPr id="8" name="图片 7">
            <a:extLst>
              <a:ext uri="{FF2B5EF4-FFF2-40B4-BE49-F238E27FC236}">
                <a16:creationId xmlns:a16="http://schemas.microsoft.com/office/drawing/2014/main" id="{21C39A12-95E7-06D9-B14F-11A410523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688" y="3363278"/>
            <a:ext cx="4115477" cy="2993074"/>
          </a:xfrm>
          <a:prstGeom prst="rect">
            <a:avLst/>
          </a:prstGeom>
        </p:spPr>
      </p:pic>
      <p:sp>
        <p:nvSpPr>
          <p:cNvPr id="11" name="文本框 10">
            <a:extLst>
              <a:ext uri="{FF2B5EF4-FFF2-40B4-BE49-F238E27FC236}">
                <a16:creationId xmlns:a16="http://schemas.microsoft.com/office/drawing/2014/main" id="{199A91AA-52B3-39D7-0D3C-C56132AB0ED7}"/>
              </a:ext>
            </a:extLst>
          </p:cNvPr>
          <p:cNvSpPr txBox="1"/>
          <p:nvPr/>
        </p:nvSpPr>
        <p:spPr>
          <a:xfrm>
            <a:off x="325967" y="1809087"/>
            <a:ext cx="11540066" cy="1938992"/>
          </a:xfrm>
          <a:prstGeom prst="rect">
            <a:avLst/>
          </a:prstGeom>
          <a:solidFill>
            <a:srgbClr val="0070C0"/>
          </a:solidFill>
          <a:effectLst>
            <a:outerShdw blurRad="50800" dist="127000" dir="2700000" algn="tl" rotWithShape="0">
              <a:prstClr val="black">
                <a:alpha val="40000"/>
              </a:prstClr>
            </a:outerShdw>
          </a:effectLst>
        </p:spPr>
        <p:txBody>
          <a:bodyPr wrap="square" rtlCol="0">
            <a:spAutoFit/>
          </a:bodyPr>
          <a:lstStyle/>
          <a:p>
            <a:pPr algn="ctr"/>
            <a:r>
              <a:rPr lang="en-US" altLang="zh-CN" sz="4000" b="1" i="1" dirty="0">
                <a:solidFill>
                  <a:srgbClr val="FFC000"/>
                </a:solidFill>
              </a:rPr>
              <a:t>Challenge 1</a:t>
            </a:r>
          </a:p>
          <a:p>
            <a:pPr algn="ctr"/>
            <a:r>
              <a:rPr lang="en-US" altLang="zh-CN" sz="4000" dirty="0">
                <a:solidFill>
                  <a:schemeClr val="bg1"/>
                </a:solidFill>
              </a:rPr>
              <a:t>Requiring </a:t>
            </a:r>
            <a:r>
              <a:rPr lang="en-US" altLang="zh-CN" sz="4000" b="1" dirty="0">
                <a:solidFill>
                  <a:srgbClr val="FFC000"/>
                </a:solidFill>
              </a:rPr>
              <a:t>fast</a:t>
            </a:r>
            <a:r>
              <a:rPr lang="en-US" altLang="zh-CN" sz="4000" dirty="0">
                <a:solidFill>
                  <a:schemeClr val="bg1"/>
                </a:solidFill>
              </a:rPr>
              <a:t> connectivity probing on the </a:t>
            </a:r>
            <a:r>
              <a:rPr lang="en-US" altLang="zh-CN" sz="4000" b="1" dirty="0">
                <a:solidFill>
                  <a:srgbClr val="FFC000"/>
                </a:solidFill>
              </a:rPr>
              <a:t>highly dynamic </a:t>
            </a:r>
            <a:r>
              <a:rPr lang="en-US" altLang="zh-CN" sz="4000" dirty="0">
                <a:solidFill>
                  <a:schemeClr val="bg1"/>
                </a:solidFill>
              </a:rPr>
              <a:t>network topologies</a:t>
            </a:r>
            <a:endParaRPr lang="zh-CN" altLang="en-US" sz="4000" dirty="0">
              <a:solidFill>
                <a:schemeClr val="bg1"/>
              </a:solidFill>
            </a:endParaRPr>
          </a:p>
        </p:txBody>
      </p:sp>
    </p:spTree>
    <p:extLst>
      <p:ext uri="{BB962C8B-B14F-4D97-AF65-F5344CB8AC3E}">
        <p14:creationId xmlns:p14="http://schemas.microsoft.com/office/powerpoint/2010/main" val="887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10016</TotalTime>
  <Words>3884</Words>
  <Application>Microsoft Office PowerPoint</Application>
  <PresentationFormat>宽屏</PresentationFormat>
  <Paragraphs>493</Paragraphs>
  <Slides>29</Slides>
  <Notes>29</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Alibaba Sans</vt:lpstr>
      <vt:lpstr>DeepSeek-CJK-patch</vt:lpstr>
      <vt:lpstr>等线</vt:lpstr>
      <vt:lpstr>系统字体常规体</vt:lpstr>
      <vt:lpstr>Arial</vt:lpstr>
      <vt:lpstr>Calibri</vt:lpstr>
      <vt:lpstr>Calibri Light</vt:lpstr>
      <vt:lpstr>Open Sans</vt:lpstr>
      <vt:lpstr>Wingdings</vt:lpstr>
      <vt:lpstr>Office 主题​​</vt:lpstr>
      <vt:lpstr>SkeletonHunter: Diagnosing and Localizing Network Failures in Containerized Large Model Training</vt:lpstr>
      <vt:lpstr>Outline</vt:lpstr>
      <vt:lpstr>1. Background</vt:lpstr>
      <vt:lpstr>1. Background</vt:lpstr>
      <vt:lpstr>1. Background</vt:lpstr>
      <vt:lpstr>2. Motivation</vt:lpstr>
      <vt:lpstr>2. Motivation</vt:lpstr>
      <vt:lpstr>2. Motivation</vt:lpstr>
      <vt:lpstr>2. Motivation</vt:lpstr>
      <vt:lpstr>2. Motivation</vt:lpstr>
      <vt:lpstr>2. Motivation</vt:lpstr>
      <vt:lpstr>2. Motivation</vt:lpstr>
      <vt:lpstr>2. Motivation</vt:lpstr>
      <vt:lpstr>2. Motivation</vt:lpstr>
      <vt:lpstr>2. Motivation</vt:lpstr>
      <vt:lpstr>2. Motivation</vt:lpstr>
      <vt:lpstr>3. Design of SkeletonHunter</vt:lpstr>
      <vt:lpstr>3. Design of SkeletonHunter</vt:lpstr>
      <vt:lpstr>3. Design of SkeletonHunter</vt:lpstr>
      <vt:lpstr>3. Design of SkeletonHunter</vt:lpstr>
      <vt:lpstr>3. Design of SkeletonHunter</vt:lpstr>
      <vt:lpstr>3. Design of SkeletonHunter</vt:lpstr>
      <vt:lpstr>3. Design of SkeletonHunter</vt:lpstr>
      <vt:lpstr>3. Design of SkeletonHunter</vt:lpstr>
      <vt:lpstr>3. Design of SkeletonHunter</vt:lpstr>
      <vt:lpstr>4. Evaluation</vt:lpstr>
      <vt:lpstr>4. Evaluation</vt:lpstr>
      <vt:lpstr>4. Evaluation</vt:lpstr>
      <vt:lpstr>5.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SkeletonHunter Diagnosing and Localizing Network Failures in Containerized Large Model Training</dc:title>
  <dc:creator>LIU Wei</dc:creator>
  <cp:lastModifiedBy>刘威</cp:lastModifiedBy>
  <cp:revision>1637</cp:revision>
  <dcterms:created xsi:type="dcterms:W3CDTF">2022-03-26T03:10:22Z</dcterms:created>
  <dcterms:modified xsi:type="dcterms:W3CDTF">2025-09-09T19:29:09Z</dcterms:modified>
</cp:coreProperties>
</file>